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6"/>
  </p:notesMasterIdLst>
  <p:sldIdLst>
    <p:sldId id="256" r:id="rId2"/>
    <p:sldId id="278" r:id="rId3"/>
    <p:sldId id="263" r:id="rId4"/>
    <p:sldId id="299" r:id="rId5"/>
    <p:sldId id="301" r:id="rId6"/>
    <p:sldId id="364" r:id="rId7"/>
    <p:sldId id="356" r:id="rId8"/>
    <p:sldId id="365" r:id="rId9"/>
    <p:sldId id="350" r:id="rId10"/>
    <p:sldId id="358" r:id="rId11"/>
    <p:sldId id="359" r:id="rId12"/>
    <p:sldId id="367" r:id="rId13"/>
    <p:sldId id="351" r:id="rId14"/>
    <p:sldId id="357" r:id="rId15"/>
    <p:sldId id="352" r:id="rId16"/>
    <p:sldId id="353" r:id="rId17"/>
    <p:sldId id="368" r:id="rId18"/>
    <p:sldId id="355" r:id="rId19"/>
    <p:sldId id="360" r:id="rId20"/>
    <p:sldId id="354" r:id="rId21"/>
    <p:sldId id="361" r:id="rId22"/>
    <p:sldId id="362" r:id="rId23"/>
    <p:sldId id="363" r:id="rId24"/>
    <p:sldId id="366" r:id="rId25"/>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9"/>
    <p:restoredTop sz="94614"/>
  </p:normalViewPr>
  <p:slideViewPr>
    <p:cSldViewPr>
      <p:cViewPr>
        <p:scale>
          <a:sx n="83" d="100"/>
          <a:sy n="83" d="100"/>
        </p:scale>
        <p:origin x="736" y="336"/>
      </p:cViewPr>
      <p:guideLst>
        <p:guide orient="horz" pos="2160"/>
        <p:guide pos="2880"/>
      </p:guideLst>
    </p:cSldViewPr>
  </p:slideViewPr>
  <p:notesTextViewPr>
    <p:cViewPr>
      <p:scale>
        <a:sx n="100" d="100"/>
        <a:sy n="100" d="100"/>
      </p:scale>
      <p:origin x="0" y="0"/>
    </p:cViewPr>
  </p:notesTextViewPr>
  <p:notesViewPr>
    <p:cSldViewPr>
      <p:cViewPr>
        <p:scale>
          <a:sx n="215" d="100"/>
          <a:sy n="215" d="100"/>
        </p:scale>
        <p:origin x="336" y="-834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3024FC0C-432F-024C-98C4-14D05CA1E4C6}" type="datetimeFigureOut">
              <a:rPr lang="en-US" smtClean="0"/>
              <a:t>12/26/22</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D6C3428F-6FF0-EC4B-8CCC-59918850A8B4}" type="slidenum">
              <a:rPr lang="en-US" smtClean="0"/>
              <a:t>‹#›</a:t>
            </a:fld>
            <a:endParaRPr lang="en-US" dirty="0"/>
          </a:p>
        </p:txBody>
      </p:sp>
    </p:spTree>
    <p:extLst>
      <p:ext uri="{BB962C8B-B14F-4D97-AF65-F5344CB8AC3E}">
        <p14:creationId xmlns:p14="http://schemas.microsoft.com/office/powerpoint/2010/main" val="171791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a:t>
            </a:fld>
            <a:endParaRPr lang="en-US" dirty="0"/>
          </a:p>
        </p:txBody>
      </p:sp>
    </p:spTree>
    <p:extLst>
      <p:ext uri="{BB962C8B-B14F-4D97-AF65-F5344CB8AC3E}">
        <p14:creationId xmlns:p14="http://schemas.microsoft.com/office/powerpoint/2010/main" val="28289913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11</a:t>
            </a:fld>
            <a:endParaRPr lang="en-US" dirty="0"/>
          </a:p>
        </p:txBody>
      </p:sp>
    </p:spTree>
    <p:extLst>
      <p:ext uri="{BB962C8B-B14F-4D97-AF65-F5344CB8AC3E}">
        <p14:creationId xmlns:p14="http://schemas.microsoft.com/office/powerpoint/2010/main" val="3401625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12</a:t>
            </a:fld>
            <a:endParaRPr lang="en-US" dirty="0"/>
          </a:p>
        </p:txBody>
      </p:sp>
    </p:spTree>
    <p:extLst>
      <p:ext uri="{BB962C8B-B14F-4D97-AF65-F5344CB8AC3E}">
        <p14:creationId xmlns:p14="http://schemas.microsoft.com/office/powerpoint/2010/main" val="2940856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13</a:t>
            </a:fld>
            <a:endParaRPr lang="en-US" dirty="0"/>
          </a:p>
        </p:txBody>
      </p:sp>
    </p:spTree>
    <p:extLst>
      <p:ext uri="{BB962C8B-B14F-4D97-AF65-F5344CB8AC3E}">
        <p14:creationId xmlns:p14="http://schemas.microsoft.com/office/powerpoint/2010/main" val="14888932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14</a:t>
            </a:fld>
            <a:endParaRPr lang="en-US" dirty="0"/>
          </a:p>
        </p:txBody>
      </p:sp>
    </p:spTree>
    <p:extLst>
      <p:ext uri="{BB962C8B-B14F-4D97-AF65-F5344CB8AC3E}">
        <p14:creationId xmlns:p14="http://schemas.microsoft.com/office/powerpoint/2010/main" val="3837404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15</a:t>
            </a:fld>
            <a:endParaRPr lang="en-US" dirty="0"/>
          </a:p>
        </p:txBody>
      </p:sp>
    </p:spTree>
    <p:extLst>
      <p:ext uri="{BB962C8B-B14F-4D97-AF65-F5344CB8AC3E}">
        <p14:creationId xmlns:p14="http://schemas.microsoft.com/office/powerpoint/2010/main" val="3722177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16</a:t>
            </a:fld>
            <a:endParaRPr lang="en-US" dirty="0"/>
          </a:p>
        </p:txBody>
      </p:sp>
    </p:spTree>
    <p:extLst>
      <p:ext uri="{BB962C8B-B14F-4D97-AF65-F5344CB8AC3E}">
        <p14:creationId xmlns:p14="http://schemas.microsoft.com/office/powerpoint/2010/main" val="1709638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17</a:t>
            </a:fld>
            <a:endParaRPr lang="en-US" dirty="0"/>
          </a:p>
        </p:txBody>
      </p:sp>
    </p:spTree>
    <p:extLst>
      <p:ext uri="{BB962C8B-B14F-4D97-AF65-F5344CB8AC3E}">
        <p14:creationId xmlns:p14="http://schemas.microsoft.com/office/powerpoint/2010/main" val="19562477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18</a:t>
            </a:fld>
            <a:endParaRPr lang="en-US" dirty="0"/>
          </a:p>
        </p:txBody>
      </p:sp>
    </p:spTree>
    <p:extLst>
      <p:ext uri="{BB962C8B-B14F-4D97-AF65-F5344CB8AC3E}">
        <p14:creationId xmlns:p14="http://schemas.microsoft.com/office/powerpoint/2010/main" val="21396711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19</a:t>
            </a:fld>
            <a:endParaRPr lang="en-US" dirty="0"/>
          </a:p>
        </p:txBody>
      </p:sp>
    </p:spTree>
    <p:extLst>
      <p:ext uri="{BB962C8B-B14F-4D97-AF65-F5344CB8AC3E}">
        <p14:creationId xmlns:p14="http://schemas.microsoft.com/office/powerpoint/2010/main" val="21550558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20</a:t>
            </a:fld>
            <a:endParaRPr lang="en-US" dirty="0"/>
          </a:p>
        </p:txBody>
      </p:sp>
    </p:spTree>
    <p:extLst>
      <p:ext uri="{BB962C8B-B14F-4D97-AF65-F5344CB8AC3E}">
        <p14:creationId xmlns:p14="http://schemas.microsoft.com/office/powerpoint/2010/main" val="3120923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8075" y="6350"/>
            <a:ext cx="5080000" cy="3810000"/>
          </a:xfrm>
        </p:spPr>
      </p:sp>
      <p:sp>
        <p:nvSpPr>
          <p:cNvPr id="3" name="Notes Placeholder 2"/>
          <p:cNvSpPr>
            <a:spLocks noGrp="1"/>
          </p:cNvSpPr>
          <p:nvPr>
            <p:ph type="body" idx="1"/>
          </p:nvPr>
        </p:nvSpPr>
        <p:spPr>
          <a:xfrm>
            <a:off x="196850" y="3816350"/>
            <a:ext cx="6902450" cy="5553073"/>
          </a:xfrm>
        </p:spPr>
        <p:txBody>
          <a:bodyPr>
            <a:noAutofit/>
          </a:bodyPr>
          <a:lstStyle/>
          <a:p>
            <a:r>
              <a:rPr lang="en-US" sz="1000" dirty="0"/>
              <a:t>Who was the author of Hebrews? Simply put, we do not know.  Where the author was when he wrote this epistle is also impossible to say.  The writer was in bonds and expresses a wish that he will soon be restored to his readers (Heb. 10:34; 13:19, 23).  From this we can assume that they were familiar with one another.  Whoever he was, he was very familiar with the Law of Moses and the Jewish system (leading many to think the author was Paul). Who were the recipients? Most assume they were Jewish Christians as these recipients were well-aware of the Law and looked to the Old Testament as authoritative. They were most likely from Southern Palestine (area of Judea).  The date of the book is estimated to be around A.D. 66.  As Jewish converts they were being oppressed and had become confused in their faith, weary of persecution and alienation from unbelieving Jews, and were leaning toward quitting Christianity to find relief from their oppression. The most important fact about Hebrews is that the recipients of this epistle were on the verge of falling away from the faith (2:1; 3:12-14).  The superiority of Christ is the theme (1:1-3) and the term “better” is frequently compared to the Law of Moses to validate that idea (1:4; 6:9; 7:7; 19; 22; 8:6; 9:23; 10:34; 11:16, 35, 40; 12:24).  As David McClister summarized in his commentary (page 20), “He (the author) fears that some of his readers will come short entering God’s rest (4:1), that they are about to fall because of because a lack of diligence and obedience (4:11).  They were not holding fast the confession they made (4:14).  At one time they had been zealous and active, but now they were sluggish and ready to quit (6:10-12; 10:32-39).  They needed to hold fast to their faith, quit wavering, and get back to the business of encouraging one another (10:23-25).  There may have been some quarreling among them (12:14-15) as well as other forms of worldly behavior (13:4-5), and some may not have been following their leaders (13:7, 17).  The author’s biggest fear, however, is that they face the wrath of God for their unfaithfulness (2:1-3; 3:15-18; 6:7-8; 10:26-31; 12:25-29).”  All Christians are to “Look to Jesus as the author and finisher of our faith” (12:2) and to serve God acceptably is our charge (12:28).  </a:t>
            </a:r>
          </a:p>
          <a:p>
            <a:endParaRPr lang="en-US" sz="950" dirty="0"/>
          </a:p>
          <a:p>
            <a:r>
              <a:rPr lang="en-US" sz="950" b="1" u="sng" dirty="0"/>
              <a:t>Application</a:t>
            </a:r>
          </a:p>
          <a:p>
            <a:endParaRPr lang="en-US" sz="950" b="1" u="sng" dirty="0"/>
          </a:p>
          <a:p>
            <a:pPr marL="685800" lvl="1" indent="-228600">
              <a:buFont typeface="+mj-lt"/>
              <a:buAutoNum type="arabicPeriod"/>
            </a:pPr>
            <a:r>
              <a:rPr lang="en-US" sz="1000" dirty="0"/>
              <a:t>What causes drifting (slipping)? (Heb. 2:1) Jesus says we are, “</a:t>
            </a:r>
            <a:r>
              <a:rPr lang="en-US" sz="1000" i="1" dirty="0"/>
              <a:t>choked by the cares and riches and pleasures of life</a:t>
            </a:r>
            <a:r>
              <a:rPr lang="en-US" sz="1000" dirty="0"/>
              <a:t>” (Lk. 8:14).  Worldlines --- things like entertainment and recreation --- can be Satan’s tools.  Rarely does someone just suddenly quit the church; it happens over time.  Satan is subtle (Ge. 3:1; 2 Cor. 11:14).  Are you slipping?</a:t>
            </a:r>
          </a:p>
          <a:p>
            <a:pPr marL="685800" lvl="1" indent="-228600">
              <a:buFont typeface="+mj-lt"/>
              <a:buAutoNum type="arabicPeriod"/>
            </a:pPr>
            <a:r>
              <a:rPr lang="en-US" sz="1000" dirty="0"/>
              <a:t>“</a:t>
            </a:r>
            <a:r>
              <a:rPr lang="en-US" sz="1000" i="1" dirty="0"/>
              <a:t>How shall we escape if we neglect such a great salvation</a:t>
            </a:r>
            <a:r>
              <a:rPr lang="en-US" sz="1000" dirty="0"/>
              <a:t>?” (2:3) is a rhetorical question --- meaning the answer is implied.  “</a:t>
            </a:r>
            <a:r>
              <a:rPr lang="en-US" sz="1000" i="1" dirty="0"/>
              <a:t>It is impossible</a:t>
            </a:r>
            <a:r>
              <a:rPr lang="en-US" sz="1000" dirty="0"/>
              <a:t>” for the hardened heart to repent. (3:12-13; 6:4-6).  “</a:t>
            </a:r>
            <a:r>
              <a:rPr lang="en-US" sz="1000" i="1" dirty="0"/>
              <a:t>Sinning willfully</a:t>
            </a:r>
            <a:r>
              <a:rPr lang="en-US" sz="1000" dirty="0"/>
              <a:t>” leads to a hardened heart and this often begins with the neglect of worship (10:25-29).   How is your heart?</a:t>
            </a:r>
          </a:p>
          <a:p>
            <a:pPr marL="685800" lvl="1" indent="-228600">
              <a:buFont typeface="+mj-lt"/>
              <a:buAutoNum type="arabicPeriod"/>
            </a:pPr>
            <a:r>
              <a:rPr lang="en-US" sz="1000" dirty="0"/>
              <a:t>God is “</a:t>
            </a:r>
            <a:r>
              <a:rPr lang="en-US" sz="1000" i="1" dirty="0"/>
              <a:t>not ashamed</a:t>
            </a:r>
            <a:r>
              <a:rPr lang="en-US" sz="1000" dirty="0"/>
              <a:t>” (means He is proud) of the faithful and has prepared a “</a:t>
            </a:r>
            <a:r>
              <a:rPr lang="en-US" sz="1000" i="1" dirty="0"/>
              <a:t>city for them</a:t>
            </a:r>
            <a:r>
              <a:rPr lang="en-US" sz="1000" dirty="0"/>
              <a:t>” (11:16; Jn. 14:1-2).  “</a:t>
            </a:r>
            <a:r>
              <a:rPr lang="en-US" sz="1000" i="1" dirty="0"/>
              <a:t>He is a rewarder of them that diligently seek him” </a:t>
            </a:r>
            <a:r>
              <a:rPr lang="en-US" sz="1000" dirty="0"/>
              <a:t>(11:6).  Can it be said of you that you are diligent in your service? </a:t>
            </a:r>
            <a:br>
              <a:rPr lang="en-US" sz="1000" dirty="0"/>
            </a:br>
            <a:endParaRPr lang="en-US" sz="1000" dirty="0"/>
          </a:p>
          <a:p>
            <a:r>
              <a:rPr lang="en-US" sz="1000" b="1" dirty="0"/>
              <a:t>Key thought</a:t>
            </a:r>
            <a:r>
              <a:rPr lang="en-US" sz="1000" dirty="0"/>
              <a:t>: “</a:t>
            </a:r>
            <a:r>
              <a:rPr lang="en-US" sz="1000" i="1" dirty="0"/>
              <a:t>It is a fearful thing to fall into the hands of the living God</a:t>
            </a:r>
            <a:r>
              <a:rPr lang="en-US" sz="1000" dirty="0"/>
              <a:t>” (10:31).  “There is a time; we know not when, a point we know not where, that marks the destiny of men; for glory or despair. There is a line, by us unseen, that crosses every path; the hidden boundary between God’s patience and His wrath.” --- Joseph Addison Alexander</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21</a:t>
            </a:fld>
            <a:endParaRPr lang="en-US" dirty="0"/>
          </a:p>
        </p:txBody>
      </p:sp>
    </p:spTree>
    <p:extLst>
      <p:ext uri="{BB962C8B-B14F-4D97-AF65-F5344CB8AC3E}">
        <p14:creationId xmlns:p14="http://schemas.microsoft.com/office/powerpoint/2010/main" val="35286029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22</a:t>
            </a:fld>
            <a:endParaRPr lang="en-US" dirty="0"/>
          </a:p>
        </p:txBody>
      </p:sp>
    </p:spTree>
    <p:extLst>
      <p:ext uri="{BB962C8B-B14F-4D97-AF65-F5344CB8AC3E}">
        <p14:creationId xmlns:p14="http://schemas.microsoft.com/office/powerpoint/2010/main" val="16190542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23</a:t>
            </a:fld>
            <a:endParaRPr lang="en-US" dirty="0"/>
          </a:p>
        </p:txBody>
      </p:sp>
    </p:spTree>
    <p:extLst>
      <p:ext uri="{BB962C8B-B14F-4D97-AF65-F5344CB8AC3E}">
        <p14:creationId xmlns:p14="http://schemas.microsoft.com/office/powerpoint/2010/main" val="1722317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120650" y="6064250"/>
            <a:ext cx="5964238" cy="3200400"/>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205750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4</a:t>
            </a:fld>
            <a:endParaRPr lang="en-US" dirty="0"/>
          </a:p>
        </p:txBody>
      </p:sp>
    </p:spTree>
    <p:extLst>
      <p:ext uri="{BB962C8B-B14F-4D97-AF65-F5344CB8AC3E}">
        <p14:creationId xmlns:p14="http://schemas.microsoft.com/office/powerpoint/2010/main" val="120883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5</a:t>
            </a:fld>
            <a:endParaRPr lang="en-US" dirty="0"/>
          </a:p>
        </p:txBody>
      </p:sp>
    </p:spTree>
    <p:extLst>
      <p:ext uri="{BB962C8B-B14F-4D97-AF65-F5344CB8AC3E}">
        <p14:creationId xmlns:p14="http://schemas.microsoft.com/office/powerpoint/2010/main" val="901476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6</a:t>
            </a:fld>
            <a:endParaRPr lang="en-US" dirty="0"/>
          </a:p>
        </p:txBody>
      </p:sp>
    </p:spTree>
    <p:extLst>
      <p:ext uri="{BB962C8B-B14F-4D97-AF65-F5344CB8AC3E}">
        <p14:creationId xmlns:p14="http://schemas.microsoft.com/office/powerpoint/2010/main" val="4262264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7</a:t>
            </a:fld>
            <a:endParaRPr lang="en-US" dirty="0"/>
          </a:p>
        </p:txBody>
      </p:sp>
    </p:spTree>
    <p:extLst>
      <p:ext uri="{BB962C8B-B14F-4D97-AF65-F5344CB8AC3E}">
        <p14:creationId xmlns:p14="http://schemas.microsoft.com/office/powerpoint/2010/main" val="174859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9</a:t>
            </a:fld>
            <a:endParaRPr lang="en-US" dirty="0"/>
          </a:p>
        </p:txBody>
      </p:sp>
    </p:spTree>
    <p:extLst>
      <p:ext uri="{BB962C8B-B14F-4D97-AF65-F5344CB8AC3E}">
        <p14:creationId xmlns:p14="http://schemas.microsoft.com/office/powerpoint/2010/main" val="3643473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10</a:t>
            </a:fld>
            <a:endParaRPr lang="en-US" dirty="0"/>
          </a:p>
        </p:txBody>
      </p:sp>
    </p:spTree>
    <p:extLst>
      <p:ext uri="{BB962C8B-B14F-4D97-AF65-F5344CB8AC3E}">
        <p14:creationId xmlns:p14="http://schemas.microsoft.com/office/powerpoint/2010/main" val="14096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12/26/22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12/26/22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Hebrews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BCDC7-5FEC-1A47-B620-82F1769C1A2F}"/>
              </a:ext>
            </a:extLst>
          </p:cNvPr>
          <p:cNvSpPr>
            <a:spLocks noGrp="1"/>
          </p:cNvSpPr>
          <p:nvPr>
            <p:ph type="title"/>
          </p:nvPr>
        </p:nvSpPr>
        <p:spPr/>
        <p:txBody>
          <a:bodyPr>
            <a:normAutofit/>
          </a:bodyPr>
          <a:lstStyle/>
          <a:p>
            <a:r>
              <a:rPr lang="en-US" sz="3200" dirty="0"/>
              <a:t>Arguments against Paul</a:t>
            </a:r>
          </a:p>
        </p:txBody>
      </p:sp>
      <p:sp>
        <p:nvSpPr>
          <p:cNvPr id="3" name="Content Placeholder 2">
            <a:extLst>
              <a:ext uri="{FF2B5EF4-FFF2-40B4-BE49-F238E27FC236}">
                <a16:creationId xmlns:a16="http://schemas.microsoft.com/office/drawing/2014/main" id="{2E7F969A-F13B-0844-8DAB-FE31A2C98374}"/>
              </a:ext>
            </a:extLst>
          </p:cNvPr>
          <p:cNvSpPr>
            <a:spLocks noGrp="1"/>
          </p:cNvSpPr>
          <p:nvPr>
            <p:ph idx="1"/>
          </p:nvPr>
        </p:nvSpPr>
        <p:spPr>
          <a:xfrm>
            <a:off x="176212" y="2590800"/>
            <a:ext cx="8839200" cy="4657635"/>
          </a:xfrm>
        </p:spPr>
        <p:txBody>
          <a:bodyPr>
            <a:normAutofit fontScale="92500" lnSpcReduction="20000"/>
          </a:bodyPr>
          <a:lstStyle/>
          <a:p>
            <a:pPr marL="118872" indent="0">
              <a:buNone/>
            </a:pPr>
            <a:endParaRPr lang="en-US" sz="2400" dirty="0"/>
          </a:p>
          <a:p>
            <a:pPr marL="633222" indent="-514350">
              <a:buFont typeface="+mj-lt"/>
              <a:buAutoNum type="arabicPeriod"/>
            </a:pPr>
            <a:r>
              <a:rPr lang="en-US" sz="2300" dirty="0"/>
              <a:t>Why didn’t’ Paul identify himself as was his custom? </a:t>
            </a:r>
          </a:p>
          <a:p>
            <a:pPr marL="633222" indent="-514350">
              <a:buFont typeface="+mj-lt"/>
              <a:buAutoNum type="arabicPeriod"/>
            </a:pPr>
            <a:r>
              <a:rPr lang="en-US" sz="2300" dirty="0"/>
              <a:t>Hebrews 13 implies that the audience knew the author well and that they were on friendly terms.  Why, then, didn’t Paul open with a personal greeting as was his custom?</a:t>
            </a:r>
          </a:p>
          <a:p>
            <a:pPr marL="633222" indent="-514350">
              <a:buFont typeface="+mj-lt"/>
              <a:buAutoNum type="arabicPeriod"/>
            </a:pPr>
            <a:r>
              <a:rPr lang="en-US" sz="2300" dirty="0"/>
              <a:t>Paul was the acknowledged apostle for the Gentiles. He typically wrote to churches with predominantly Gentile audiences.   Why would he be writing to a Jewish audience? </a:t>
            </a:r>
          </a:p>
          <a:p>
            <a:pPr marL="633222" indent="-514350">
              <a:buFont typeface="+mj-lt"/>
              <a:buAutoNum type="arabicPeriod"/>
            </a:pPr>
            <a:r>
              <a:rPr lang="en-US" sz="2300" dirty="0"/>
              <a:t>The literacy style is obviously different than in his other writings, (especially recognized by a student of the Greek language). </a:t>
            </a:r>
          </a:p>
          <a:p>
            <a:pPr marL="633222" indent="-514350">
              <a:buFont typeface="+mj-lt"/>
              <a:buAutoNum type="arabicPeriod"/>
            </a:pPr>
            <a:r>
              <a:rPr lang="en-US" sz="2300" dirty="0"/>
              <a:t>The fundamental difference in vocabulary; i.e., Paul very rarely refers to the Savior as “Jesus” and never as “Christ Jesus.”  </a:t>
            </a:r>
          </a:p>
          <a:p>
            <a:pPr marL="633222" indent="-514350">
              <a:buFont typeface="+mj-lt"/>
              <a:buAutoNum type="arabicPeriod"/>
            </a:pPr>
            <a:r>
              <a:rPr lang="en-US" sz="2300" dirty="0"/>
              <a:t>There is a difference in presentation between Hebrews and other Pauline letters (between doctrinal and practical application) .</a:t>
            </a:r>
          </a:p>
          <a:p>
            <a:pPr marL="633222" indent="-514350">
              <a:buFont typeface="+mj-lt"/>
              <a:buAutoNum type="arabicPeriod"/>
            </a:pPr>
            <a:r>
              <a:rPr lang="en-US" sz="2300" dirty="0"/>
              <a:t>There is a difference between Hebrews and other epistles in the way the OT is quoted.   --- </a:t>
            </a:r>
            <a:r>
              <a:rPr lang="en-US" sz="1700" dirty="0"/>
              <a:t>List from -- McClister, page 7-9	</a:t>
            </a:r>
          </a:p>
        </p:txBody>
      </p:sp>
      <p:sp>
        <p:nvSpPr>
          <p:cNvPr id="5" name="TextBox 4">
            <a:extLst>
              <a:ext uri="{FF2B5EF4-FFF2-40B4-BE49-F238E27FC236}">
                <a16:creationId xmlns:a16="http://schemas.microsoft.com/office/drawing/2014/main" id="{6C0AB8C2-46C6-CD4C-B15F-8990E306EC1C}"/>
              </a:ext>
            </a:extLst>
          </p:cNvPr>
          <p:cNvSpPr txBox="1"/>
          <p:nvPr/>
        </p:nvSpPr>
        <p:spPr>
          <a:xfrm>
            <a:off x="152401" y="1524000"/>
            <a:ext cx="8839199" cy="1323439"/>
          </a:xfrm>
          <a:prstGeom prst="rect">
            <a:avLst/>
          </a:prstGeom>
          <a:noFill/>
          <a:ln>
            <a:solidFill>
              <a:srgbClr val="FFC000"/>
            </a:solidFill>
          </a:ln>
        </p:spPr>
        <p:txBody>
          <a:bodyPr wrap="square" rtlCol="0">
            <a:spAutoFit/>
          </a:bodyPr>
          <a:lstStyle/>
          <a:p>
            <a:r>
              <a:rPr lang="en-US" sz="2000" dirty="0"/>
              <a:t>“Paul did not write Hebrews…The mention of Timothy in 13:23 has caused some to think of Paul.  But this has too little weight to offset all that speaks so decisively against Pauline authorship….The difference in style is against Pauline authorship” </a:t>
            </a:r>
            <a:endParaRPr lang="en-US" sz="800" dirty="0"/>
          </a:p>
          <a:p>
            <a:r>
              <a:rPr lang="en-US" sz="2000" dirty="0"/>
              <a:t>--</a:t>
            </a:r>
            <a:r>
              <a:rPr lang="en-US" sz="1600" dirty="0"/>
              <a:t>- Lenski, Hebrews, pg. 8-9</a:t>
            </a:r>
            <a:r>
              <a:rPr lang="en-US" dirty="0"/>
              <a:t> </a:t>
            </a:r>
          </a:p>
        </p:txBody>
      </p:sp>
    </p:spTree>
    <p:extLst>
      <p:ext uri="{BB962C8B-B14F-4D97-AF65-F5344CB8AC3E}">
        <p14:creationId xmlns:p14="http://schemas.microsoft.com/office/powerpoint/2010/main" val="294967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BCDC7-5FEC-1A47-B620-82F1769C1A2F}"/>
              </a:ext>
            </a:extLst>
          </p:cNvPr>
          <p:cNvSpPr>
            <a:spLocks noGrp="1"/>
          </p:cNvSpPr>
          <p:nvPr>
            <p:ph type="title"/>
          </p:nvPr>
        </p:nvSpPr>
        <p:spPr/>
        <p:txBody>
          <a:bodyPr>
            <a:normAutofit/>
          </a:bodyPr>
          <a:lstStyle/>
          <a:p>
            <a:r>
              <a:rPr lang="en-US" sz="3200" dirty="0"/>
              <a:t>Arguments for Paul</a:t>
            </a:r>
            <a:endParaRPr lang="en-US" sz="2000" dirty="0"/>
          </a:p>
        </p:txBody>
      </p:sp>
      <p:sp>
        <p:nvSpPr>
          <p:cNvPr id="3" name="Content Placeholder 2">
            <a:extLst>
              <a:ext uri="{FF2B5EF4-FFF2-40B4-BE49-F238E27FC236}">
                <a16:creationId xmlns:a16="http://schemas.microsoft.com/office/drawing/2014/main" id="{2E7F969A-F13B-0844-8DAB-FE31A2C98374}"/>
              </a:ext>
            </a:extLst>
          </p:cNvPr>
          <p:cNvSpPr>
            <a:spLocks noGrp="1"/>
          </p:cNvSpPr>
          <p:nvPr>
            <p:ph idx="1"/>
          </p:nvPr>
        </p:nvSpPr>
        <p:spPr>
          <a:xfrm>
            <a:off x="76200" y="1408176"/>
            <a:ext cx="8991600" cy="5983224"/>
          </a:xfrm>
        </p:spPr>
        <p:txBody>
          <a:bodyPr>
            <a:normAutofit/>
          </a:bodyPr>
          <a:lstStyle/>
          <a:p>
            <a:pPr marL="118872" indent="0">
              <a:buNone/>
            </a:pPr>
            <a:r>
              <a:rPr lang="en-US" sz="2400" dirty="0"/>
              <a:t>“The writer of the letter must have been a Jew, since he frequently uses the first-person plural in addressing his Jewish audience.  Some of the possible authors suggested by the various scholars are Barnabas, Luke, and Apollos, but the predominance of the evidence that is available seems to indicate that the letter was most probably written by the Apostle Paul.  He was a Hebrew of Hebrews (Phi. 3:6).  No writer of the New Testament was better acquainted with the Law  of the Old Testament and the religion of the Jews with all its ceremonies and their meanings than was Paul….Paul, as a highly educated individual, writing to a distinctly different people, and for a distinctly  different purpose, was capable of adjusting himself to the terminology as well as to the teaching that was particularly needed to accomplish his purpose.” </a:t>
            </a:r>
            <a:r>
              <a:rPr lang="en-US" sz="2000" dirty="0"/>
              <a:t>--- </a:t>
            </a:r>
            <a:r>
              <a:rPr lang="en-US" sz="1600" dirty="0"/>
              <a:t>Roy E. Cogdill, Ibid, page 123-124</a:t>
            </a:r>
          </a:p>
          <a:p>
            <a:pPr marL="118872" indent="0">
              <a:buNone/>
            </a:pPr>
            <a:endParaRPr lang="en-US" sz="1600" dirty="0"/>
          </a:p>
          <a:p>
            <a:pPr marL="118872" indent="0">
              <a:buNone/>
            </a:pPr>
            <a:endParaRPr lang="en-US" sz="1600" dirty="0"/>
          </a:p>
        </p:txBody>
      </p:sp>
    </p:spTree>
    <p:extLst>
      <p:ext uri="{BB962C8B-B14F-4D97-AF65-F5344CB8AC3E}">
        <p14:creationId xmlns:p14="http://schemas.microsoft.com/office/powerpoint/2010/main" val="3679375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BCDC7-5FEC-1A47-B620-82F1769C1A2F}"/>
              </a:ext>
            </a:extLst>
          </p:cNvPr>
          <p:cNvSpPr>
            <a:spLocks noGrp="1"/>
          </p:cNvSpPr>
          <p:nvPr>
            <p:ph type="title"/>
          </p:nvPr>
        </p:nvSpPr>
        <p:spPr/>
        <p:txBody>
          <a:bodyPr>
            <a:normAutofit/>
          </a:bodyPr>
          <a:lstStyle/>
          <a:p>
            <a:r>
              <a:rPr lang="en-US" sz="3200" dirty="0"/>
              <a:t>Arguments for Paul</a:t>
            </a:r>
            <a:endParaRPr lang="en-US" sz="2000" dirty="0"/>
          </a:p>
        </p:txBody>
      </p:sp>
      <p:sp>
        <p:nvSpPr>
          <p:cNvPr id="3" name="Content Placeholder 2">
            <a:extLst>
              <a:ext uri="{FF2B5EF4-FFF2-40B4-BE49-F238E27FC236}">
                <a16:creationId xmlns:a16="http://schemas.microsoft.com/office/drawing/2014/main" id="{2E7F969A-F13B-0844-8DAB-FE31A2C98374}"/>
              </a:ext>
            </a:extLst>
          </p:cNvPr>
          <p:cNvSpPr>
            <a:spLocks noGrp="1"/>
          </p:cNvSpPr>
          <p:nvPr>
            <p:ph idx="1"/>
          </p:nvPr>
        </p:nvSpPr>
        <p:spPr>
          <a:xfrm>
            <a:off x="76200" y="990600"/>
            <a:ext cx="8991600" cy="5983224"/>
          </a:xfrm>
        </p:spPr>
        <p:txBody>
          <a:bodyPr>
            <a:normAutofit/>
          </a:bodyPr>
          <a:lstStyle/>
          <a:p>
            <a:pPr marL="118872" indent="0">
              <a:buNone/>
            </a:pPr>
            <a:endParaRPr lang="en-US" sz="1600" dirty="0"/>
          </a:p>
          <a:p>
            <a:pPr marL="118872" indent="0">
              <a:buNone/>
            </a:pPr>
            <a:endParaRPr lang="en-US" sz="1600" dirty="0"/>
          </a:p>
          <a:p>
            <a:pPr marL="118872" indent="0">
              <a:buNone/>
            </a:pPr>
            <a:r>
              <a:rPr lang="en-US" sz="2400" dirty="0"/>
              <a:t>“The apostle Paul seems to be the most widely accepted writer because: </a:t>
            </a:r>
            <a:r>
              <a:rPr lang="en-US" sz="2400" b="1" dirty="0"/>
              <a:t>(1) </a:t>
            </a:r>
            <a:r>
              <a:rPr lang="en-US" sz="2400" dirty="0"/>
              <a:t>Some of the early Christians attributed the letter to him (e.g. Clement of Rome in A.D. 95); </a:t>
            </a:r>
            <a:r>
              <a:rPr lang="en-US" sz="2400" b="1" dirty="0"/>
              <a:t>(2) </a:t>
            </a:r>
            <a:r>
              <a:rPr lang="en-US" sz="2400" dirty="0"/>
              <a:t>The writer was a companion and friend to Timothy (cf. 13:23; Phil. 2:19-24); </a:t>
            </a:r>
            <a:r>
              <a:rPr lang="en-US" sz="2400" b="1" dirty="0"/>
              <a:t>(3)</a:t>
            </a:r>
            <a:r>
              <a:rPr lang="en-US" sz="2400" dirty="0"/>
              <a:t> The writer was in bonds when he wrote but hoped to come visit (10:34; 13:18-19, 23; Acts 28:30); </a:t>
            </a:r>
            <a:r>
              <a:rPr lang="en-US" sz="2400" b="1" dirty="0"/>
              <a:t>(4)</a:t>
            </a:r>
            <a:r>
              <a:rPr lang="en-US" sz="2400" dirty="0"/>
              <a:t> It was written from Rome (cf. 13:24); </a:t>
            </a:r>
            <a:r>
              <a:rPr lang="en-US" sz="2400" b="1" dirty="0"/>
              <a:t>(5) </a:t>
            </a:r>
            <a:r>
              <a:rPr lang="en-US" sz="2400" dirty="0"/>
              <a:t>The writer was thoroughly familiar with the law of Moses and the complete Jewish system (cf. Acts 22:2-3; Phil. 3:4-6); </a:t>
            </a:r>
            <a:r>
              <a:rPr lang="en-US" sz="2400" b="1" dirty="0"/>
              <a:t>(6</a:t>
            </a:r>
            <a:r>
              <a:rPr lang="en-US" sz="2400" dirty="0"/>
              <a:t>) If Paul is the writer it best explains why the writer’s name was omitted in the salutation.  Had Paul’s name appeared at the outset, perhaps some of the people he was trying to persuade may not have read this letter.  His name would have aroused such prejudice in in certain Jewish brethren that would prevent their reading and judging the contents by its own merits” (cf. Acts 9:1, 26; Gal. 4:16).</a:t>
            </a:r>
            <a:r>
              <a:rPr lang="en-US" sz="2000" dirty="0"/>
              <a:t> </a:t>
            </a:r>
            <a:r>
              <a:rPr lang="en-US" sz="1500" dirty="0"/>
              <a:t>-- Harkrider, Workbook Commentary Series, Hebrews, page. 1.  </a:t>
            </a:r>
          </a:p>
          <a:p>
            <a:pPr marL="118872" indent="0">
              <a:buNone/>
            </a:pPr>
            <a:endParaRPr lang="en-US" sz="1600" dirty="0"/>
          </a:p>
        </p:txBody>
      </p:sp>
    </p:spTree>
    <p:extLst>
      <p:ext uri="{BB962C8B-B14F-4D97-AF65-F5344CB8AC3E}">
        <p14:creationId xmlns:p14="http://schemas.microsoft.com/office/powerpoint/2010/main" val="293853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Where are we?</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228600" y="1600200"/>
            <a:ext cx="8686800" cy="4800601"/>
          </a:xfrm>
        </p:spPr>
        <p:txBody>
          <a:bodyPr>
            <a:normAutofit lnSpcReduction="10000"/>
          </a:bodyPr>
          <a:lstStyle/>
          <a:p>
            <a:pPr marL="118872" indent="0">
              <a:buNone/>
            </a:pPr>
            <a:r>
              <a:rPr lang="en-US" sz="2200" dirty="0"/>
              <a:t>The strongly Jewish character of the letter to the Hebrews helps to narrow down its date of composition, most likely AD 64–69. Significantly, the book makes no reference to the destruction of the temple at Jerusalem in AD 70, and the author wrote as if the sacrificial system were still in existence (Hebrews 10:1–2, 11).   With its myriad references to Hebrew customs and the Old Testament, the book was likely sent to a Jewish Christian community, possibly in Rome.  The epistle was apparently written from Rome (13:24) in about A.D. 67.   To whom was Hebrews written? The Greek title, </a:t>
            </a:r>
            <a:r>
              <a:rPr lang="en-US" sz="2200" i="1" dirty="0"/>
              <a:t>Pros Ebraious, </a:t>
            </a:r>
            <a:r>
              <a:rPr lang="en-US" sz="2200" dirty="0"/>
              <a:t>“to the Hebrews,” as well as the letter’s Old Testament (35 references) content tell us the audience was obviously Jewish.   It seems they were on the verge of lapsing into Judaism in part because of the heavy persecution they were enduring form unbelieving Jews.  Why else would the author so strongly emphasize the superiority of Christianity over Judaism?.  </a:t>
            </a:r>
          </a:p>
        </p:txBody>
      </p:sp>
    </p:spTree>
    <p:extLst>
      <p:ext uri="{BB962C8B-B14F-4D97-AF65-F5344CB8AC3E}">
        <p14:creationId xmlns:p14="http://schemas.microsoft.com/office/powerpoint/2010/main" val="375904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E9F9E-0332-884D-9246-C13612C34509}"/>
              </a:ext>
            </a:extLst>
          </p:cNvPr>
          <p:cNvSpPr>
            <a:spLocks noGrp="1"/>
          </p:cNvSpPr>
          <p:nvPr>
            <p:ph type="title"/>
          </p:nvPr>
        </p:nvSpPr>
        <p:spPr/>
        <p:txBody>
          <a:bodyPr>
            <a:normAutofit/>
          </a:bodyPr>
          <a:lstStyle/>
          <a:p>
            <a:r>
              <a:rPr lang="en-US" sz="3200" dirty="0"/>
              <a:t>To whom was it written? </a:t>
            </a:r>
          </a:p>
        </p:txBody>
      </p:sp>
      <p:sp>
        <p:nvSpPr>
          <p:cNvPr id="3" name="Content Placeholder 2">
            <a:extLst>
              <a:ext uri="{FF2B5EF4-FFF2-40B4-BE49-F238E27FC236}">
                <a16:creationId xmlns:a16="http://schemas.microsoft.com/office/drawing/2014/main" id="{D4785F05-991A-9448-A5D7-9911F0541DA8}"/>
              </a:ext>
            </a:extLst>
          </p:cNvPr>
          <p:cNvSpPr>
            <a:spLocks noGrp="1"/>
          </p:cNvSpPr>
          <p:nvPr>
            <p:ph idx="1"/>
          </p:nvPr>
        </p:nvSpPr>
        <p:spPr>
          <a:xfrm>
            <a:off x="0" y="1562725"/>
            <a:ext cx="8915400" cy="5294376"/>
          </a:xfrm>
        </p:spPr>
        <p:txBody>
          <a:bodyPr>
            <a:normAutofit fontScale="92500" lnSpcReduction="20000"/>
          </a:bodyPr>
          <a:lstStyle/>
          <a:p>
            <a:pPr marL="118872" indent="0">
              <a:buNone/>
            </a:pPr>
            <a:r>
              <a:rPr lang="en-US" sz="2400" b="1" dirty="0"/>
              <a:t>Evidence points to the the fact that it was Hebrew Christians</a:t>
            </a:r>
            <a:r>
              <a:rPr lang="en-US" sz="2400" dirty="0"/>
              <a:t> (likely in the area of Judea):</a:t>
            </a:r>
          </a:p>
          <a:p>
            <a:pPr marL="118872" indent="0">
              <a:buNone/>
            </a:pPr>
            <a:endParaRPr lang="en-US" sz="2200" b="1" dirty="0"/>
          </a:p>
          <a:p>
            <a:pPr marL="576072" indent="-457200">
              <a:buFont typeface="+mj-lt"/>
              <a:buAutoNum type="arabicPeriod"/>
            </a:pPr>
            <a:r>
              <a:rPr lang="en-US" sz="2300" dirty="0"/>
              <a:t>They had heard the gospel from the disciples of the Lord (2:3)</a:t>
            </a:r>
          </a:p>
          <a:p>
            <a:pPr marL="576072" indent="-457200">
              <a:buFont typeface="+mj-lt"/>
              <a:buAutoNum type="arabicPeriod"/>
            </a:pPr>
            <a:r>
              <a:rPr lang="en-US" sz="2300" dirty="0"/>
              <a:t>They had witnessed the signs and wonders and manifold power and gifts of the Holy Spirit, evidencing Divine revelation (2:4)</a:t>
            </a:r>
          </a:p>
          <a:p>
            <a:pPr marL="576072" indent="-457200">
              <a:buFont typeface="+mj-lt"/>
              <a:buAutoNum type="arabicPeriod"/>
            </a:pPr>
            <a:r>
              <a:rPr lang="en-US" sz="2300" dirty="0"/>
              <a:t>They had been made “partakers of Christ” and needed to hold fast the beginning of their confidence until the end (3:13)</a:t>
            </a:r>
          </a:p>
          <a:p>
            <a:pPr marL="576072" indent="-457200">
              <a:buFont typeface="+mj-lt"/>
              <a:buAutoNum type="arabicPeriod"/>
            </a:pPr>
            <a:r>
              <a:rPr lang="en-US" sz="2300" dirty="0"/>
              <a:t>They had engaged in the ministry to the saints (6:10; 10:32-34; 12:4).</a:t>
            </a:r>
          </a:p>
          <a:p>
            <a:pPr marL="576072" indent="-457200">
              <a:buFont typeface="+mj-lt"/>
              <a:buAutoNum type="arabicPeriod"/>
            </a:pPr>
            <a:r>
              <a:rPr lang="en-US" sz="2300" dirty="0"/>
              <a:t>They had been believers for some time; their leaders had died (13:7), and they themselves should be teachers by the time this letter was written (5:12)</a:t>
            </a:r>
          </a:p>
          <a:p>
            <a:pPr marL="576072" indent="-457200">
              <a:buFont typeface="+mj-lt"/>
              <a:buAutoNum type="arabicPeriod"/>
            </a:pPr>
            <a:r>
              <a:rPr lang="en-US" sz="2300" dirty="0"/>
              <a:t> They had a good understanding of the “first principles of Christ” (6:1), but they had become “dull of hearing” (5:11), and sluggish in their conduct (6:12).</a:t>
            </a:r>
          </a:p>
          <a:p>
            <a:pPr marL="576072" indent="-457200">
              <a:buFont typeface="+mj-lt"/>
              <a:buAutoNum type="arabicPeriod"/>
            </a:pPr>
            <a:r>
              <a:rPr lang="en-US" sz="2300" dirty="0"/>
              <a:t>The writer figured that some of them were in danger of apostacy (6:4-8). </a:t>
            </a:r>
          </a:p>
          <a:p>
            <a:pPr marL="576072" indent="-457200">
              <a:buFont typeface="+mj-lt"/>
              <a:buAutoNum type="arabicPeriod"/>
            </a:pPr>
            <a:r>
              <a:rPr lang="en-US" sz="2300" dirty="0"/>
              <a:t>Their besetting sin was unbelief (3:12)</a:t>
            </a:r>
          </a:p>
          <a:p>
            <a:pPr marL="576072" indent="-457200">
              <a:buFont typeface="+mj-lt"/>
              <a:buAutoNum type="arabicPeriod"/>
            </a:pPr>
            <a:endParaRPr lang="en-US" sz="2000" dirty="0"/>
          </a:p>
          <a:p>
            <a:pPr marL="118872" indent="0">
              <a:buNone/>
            </a:pPr>
            <a:r>
              <a:rPr lang="en-US" sz="1600" dirty="0"/>
              <a:t>				---- Roy E. Cogdill, Ibid, page 125</a:t>
            </a:r>
            <a:r>
              <a:rPr lang="en-US" sz="2000" dirty="0"/>
              <a:t>   </a:t>
            </a:r>
          </a:p>
          <a:p>
            <a:pPr marL="576072" indent="-457200">
              <a:buFont typeface="+mj-lt"/>
              <a:buAutoNum type="arabicPeriod"/>
            </a:pPr>
            <a:endParaRPr lang="en-US" sz="2000" dirty="0"/>
          </a:p>
        </p:txBody>
      </p:sp>
    </p:spTree>
    <p:extLst>
      <p:ext uri="{BB962C8B-B14F-4D97-AF65-F5344CB8AC3E}">
        <p14:creationId xmlns:p14="http://schemas.microsoft.com/office/powerpoint/2010/main" val="2718088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Why is Hebrews so important?</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76200" y="1752600"/>
            <a:ext cx="8839200" cy="4648201"/>
          </a:xfrm>
        </p:spPr>
        <p:txBody>
          <a:bodyPr>
            <a:normAutofit fontScale="92500"/>
          </a:bodyPr>
          <a:lstStyle/>
          <a:p>
            <a:pPr marL="118872" indent="0">
              <a:buNone/>
            </a:pPr>
            <a:r>
              <a:rPr lang="en-US" sz="2400" dirty="0"/>
              <a:t>Though the author, date, and recipients of Hebrews remains a mystery, there’s no mistaking the message.   The basic theme of Hebrews is found in the word “</a:t>
            </a:r>
            <a:r>
              <a:rPr lang="en-US" sz="2400" b="1" i="1" dirty="0"/>
              <a:t>better</a:t>
            </a:r>
            <a:r>
              <a:rPr lang="en-US" sz="2400" dirty="0"/>
              <a:t>” (1:4; 7:7, 19, 22; 8:6; 9:23; 10:34; 11:16, 35, 40).  Jesus is superior: </a:t>
            </a:r>
            <a:r>
              <a:rPr lang="en-US" sz="2400" i="1" dirty="0"/>
              <a:t>better</a:t>
            </a:r>
            <a:r>
              <a:rPr lang="en-US" sz="2400" dirty="0"/>
              <a:t> than the prophets, angels, and Moses.  Hebrews clearly lays out the present priestly ministry of Christ in the life of the believer.  The priesthood of Jesus is </a:t>
            </a:r>
            <a:r>
              <a:rPr lang="en-US" sz="2400" i="1" dirty="0"/>
              <a:t>superior </a:t>
            </a:r>
            <a:r>
              <a:rPr lang="en-US" sz="2400" dirty="0"/>
              <a:t>to the Old Testament priesthood of Aaron, because only through Jesus do we receive eternal salvation (5:1–9).  Furthermore, Jesus became the permanent and perfect High Priest, going beyond all other priests by offering Himself as a sinless sacrifice on behalf of the sins of human beings (7:24–26; 9:28).  He is </a:t>
            </a:r>
            <a:r>
              <a:rPr lang="en-US" sz="2400" i="1" dirty="0"/>
              <a:t>superior</a:t>
            </a:r>
            <a:r>
              <a:rPr lang="en-US" sz="2400" dirty="0"/>
              <a:t> in His person and in His work.  He offers a </a:t>
            </a:r>
            <a:r>
              <a:rPr lang="en-US" sz="2400" i="1" dirty="0"/>
              <a:t>better</a:t>
            </a:r>
            <a:r>
              <a:rPr lang="en-US" sz="2400" dirty="0"/>
              <a:t> position, priesthood, covenant, sacrifice, and power.  That said, why would they even consider abandoning Christianity and returning to Judaism?  </a:t>
            </a:r>
          </a:p>
          <a:p>
            <a:pPr marL="118872" indent="0">
              <a:buNone/>
            </a:pPr>
            <a:endParaRPr lang="en-US" sz="2400" dirty="0"/>
          </a:p>
          <a:p>
            <a:pPr marL="118872" indent="0">
              <a:buNone/>
            </a:pPr>
            <a:endParaRPr lang="en-US" sz="2400" dirty="0"/>
          </a:p>
        </p:txBody>
      </p:sp>
    </p:spTree>
    <p:extLst>
      <p:ext uri="{BB962C8B-B14F-4D97-AF65-F5344CB8AC3E}">
        <p14:creationId xmlns:p14="http://schemas.microsoft.com/office/powerpoint/2010/main" val="18033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What’s the point?</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76200" y="1524000"/>
            <a:ext cx="9067800" cy="5449824"/>
          </a:xfrm>
        </p:spPr>
        <p:txBody>
          <a:bodyPr>
            <a:normAutofit lnSpcReduction="10000"/>
          </a:bodyPr>
          <a:lstStyle/>
          <a:p>
            <a:pPr marL="118872" indent="0">
              <a:buNone/>
            </a:pPr>
            <a:r>
              <a:rPr lang="en-US" sz="2200" dirty="0"/>
              <a:t>Throughout its pages, Hebrews makes clear that Jesus Christ exceeds all other people, pursuits, objects, or hopes to which human beings offer allegiance.  Hebrews pictures Jesus as </a:t>
            </a:r>
            <a:r>
              <a:rPr lang="en-US" sz="2200" i="1" dirty="0"/>
              <a:t>better</a:t>
            </a:r>
            <a:r>
              <a:rPr lang="en-US" sz="2200" dirty="0"/>
              <a:t> than the angels, as bringing </a:t>
            </a:r>
            <a:r>
              <a:rPr lang="en-US" sz="2200" i="1" dirty="0"/>
              <a:t>better</a:t>
            </a:r>
            <a:r>
              <a:rPr lang="en-US" sz="2200" dirty="0"/>
              <a:t> lives to humanity through salvation, as offering a </a:t>
            </a:r>
            <a:r>
              <a:rPr lang="en-US" sz="2200" i="1" dirty="0"/>
              <a:t>better</a:t>
            </a:r>
            <a:r>
              <a:rPr lang="en-US" sz="2200" dirty="0"/>
              <a:t> hope than the Mosaic Law could promise, as a </a:t>
            </a:r>
            <a:r>
              <a:rPr lang="en-US" sz="2200" i="1" dirty="0"/>
              <a:t>better</a:t>
            </a:r>
            <a:r>
              <a:rPr lang="en-US" sz="2200" dirty="0"/>
              <a:t> sacrifice for our sins than a bull or a goat, and as providing a </a:t>
            </a:r>
            <a:r>
              <a:rPr lang="en-US" sz="2200" i="1" dirty="0"/>
              <a:t>better</a:t>
            </a:r>
            <a:r>
              <a:rPr lang="en-US" sz="2200" dirty="0"/>
              <a:t> inheritance in heaven for those who place their faith in Him (Hebrews 1:4; 6:9; 7:19; 9:23; 10:34).  </a:t>
            </a:r>
            <a:r>
              <a:rPr lang="en-US" sz="2200" b="1" dirty="0"/>
              <a:t>Jesus is indeed superior to all others</a:t>
            </a:r>
            <a:r>
              <a:rPr lang="en-US" sz="2200" dirty="0"/>
              <a:t>.  The writer to the Hebrews showed these Jewish Christian believers that, though they were faced with suffering, they were indeed following a </a:t>
            </a:r>
            <a:r>
              <a:rPr lang="en-US" sz="2200" i="1" dirty="0"/>
              <a:t>better</a:t>
            </a:r>
            <a:r>
              <a:rPr lang="en-US" sz="2200" dirty="0"/>
              <a:t> way . . . and they should persevere.  Our response to Christ should not be in offering minimal sacrifices but by offering ourselves as a “sacrifice of praise,” that is, by being thankful, doing good, and by sharing: “</a:t>
            </a:r>
            <a:r>
              <a:rPr lang="en-US" sz="2200" i="1" dirty="0"/>
              <a:t>Through him then let us continually offer up a sacrifice of praise to God, that is, the fruit of lips that acknowledge his name.  Do not neglect to do good and to share what you have, for such sacrifices are pleasing to God”</a:t>
            </a:r>
            <a:r>
              <a:rPr lang="en-US" sz="2200" dirty="0"/>
              <a:t> (13:15-16).  </a:t>
            </a:r>
          </a:p>
        </p:txBody>
      </p:sp>
    </p:spTree>
    <p:extLst>
      <p:ext uri="{BB962C8B-B14F-4D97-AF65-F5344CB8AC3E}">
        <p14:creationId xmlns:p14="http://schemas.microsoft.com/office/powerpoint/2010/main" val="411258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How do I apply? </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76200" y="1524000"/>
            <a:ext cx="9067800" cy="5449824"/>
          </a:xfrm>
        </p:spPr>
        <p:txBody>
          <a:bodyPr>
            <a:normAutofit/>
          </a:bodyPr>
          <a:lstStyle/>
          <a:p>
            <a:pPr marL="118872" indent="0">
              <a:buNone/>
            </a:pPr>
            <a:r>
              <a:rPr lang="en-US" sz="2200" dirty="0"/>
              <a:t>The ancients created idols fashioned of wood and stone.  Modern society has set aside that type of idol in favor of new idols—idols of fancy gadgets, material wealth, a comfortable lifestyle, and even our children.  Human beings have seen and experienced the limitless bounty of idolatry, where we place some created object or person in the place of the one true God.  What idols do you hold dear in your life?</a:t>
            </a:r>
          </a:p>
          <a:p>
            <a:pPr marL="118872" indent="0">
              <a:buNone/>
            </a:pPr>
            <a:endParaRPr lang="en-US" sz="2200" dirty="0"/>
          </a:p>
          <a:p>
            <a:pPr marL="118872" indent="0">
              <a:buNone/>
            </a:pPr>
            <a:r>
              <a:rPr lang="en-US" sz="2200" dirty="0"/>
              <a:t>The letter to the Hebrews makes clear that only one Person deserves to hold the primary place in our lives.  While we are busy idolizing our move up the corporate ladder or placing all our hopes in our kids, Jesus offers us a better position, a better priest, a better covenant, a better hope, and a better sacrifice.</a:t>
            </a:r>
          </a:p>
          <a:p>
            <a:pPr marL="118872" indent="0">
              <a:buNone/>
            </a:pPr>
            <a:endParaRPr lang="en-US" sz="2200" dirty="0"/>
          </a:p>
          <a:p>
            <a:pPr marL="118872" indent="0">
              <a:buNone/>
            </a:pPr>
            <a:r>
              <a:rPr lang="en-US" sz="2200" dirty="0"/>
              <a:t>Only when we give Jesus His rightful place in our lives will everything else in life fall into its rightful place (Heb. 5:9).</a:t>
            </a:r>
          </a:p>
        </p:txBody>
      </p:sp>
    </p:spTree>
    <p:extLst>
      <p:ext uri="{BB962C8B-B14F-4D97-AF65-F5344CB8AC3E}">
        <p14:creationId xmlns:p14="http://schemas.microsoft.com/office/powerpoint/2010/main" val="281146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505758-1AE7-144A-A9A3-EAF63AC2CC1B}"/>
              </a:ext>
            </a:extLst>
          </p:cNvPr>
          <p:cNvSpPr>
            <a:spLocks noGrp="1"/>
          </p:cNvSpPr>
          <p:nvPr>
            <p:ph idx="4294967295"/>
          </p:nvPr>
        </p:nvSpPr>
        <p:spPr>
          <a:xfrm>
            <a:off x="228600" y="155576"/>
            <a:ext cx="8763000" cy="6546850"/>
          </a:xfrm>
        </p:spPr>
        <p:txBody>
          <a:bodyPr>
            <a:normAutofit/>
          </a:bodyPr>
          <a:lstStyle/>
          <a:p>
            <a:pPr marL="690372" indent="-571500">
              <a:buFont typeface="+mj-lt"/>
              <a:buAutoNum type="romanUcPeriod"/>
            </a:pPr>
            <a:r>
              <a:rPr lang="en-US" sz="2400" b="1" dirty="0"/>
              <a:t>First Exhortation (1:1-2:18)</a:t>
            </a:r>
            <a:r>
              <a:rPr lang="en-US" sz="2400" dirty="0"/>
              <a:t>: </a:t>
            </a:r>
            <a:r>
              <a:rPr lang="en-US" sz="2000" dirty="0"/>
              <a:t>The superiority of the Son and of the revelation from God that has come from Him.</a:t>
            </a:r>
          </a:p>
          <a:p>
            <a:pPr marL="754380" lvl="1" indent="-342900">
              <a:buFont typeface="+mj-lt"/>
              <a:buAutoNum type="alphaUcPeriod"/>
            </a:pPr>
            <a:r>
              <a:rPr lang="en-US" sz="2200" dirty="0"/>
              <a:t>1:1-2:4 -</a:t>
            </a:r>
            <a:r>
              <a:rPr lang="en-US" sz="2200" b="1" dirty="0"/>
              <a:t>-- </a:t>
            </a:r>
            <a:r>
              <a:rPr lang="en-US" sz="2200" dirty="0"/>
              <a:t>God has spoken in a final way to us in His Son, who is superior to the angels.  We must pay close attention to the Word.  </a:t>
            </a:r>
          </a:p>
        </p:txBody>
      </p:sp>
      <p:sp>
        <p:nvSpPr>
          <p:cNvPr id="4" name="TextBox 3">
            <a:extLst>
              <a:ext uri="{FF2B5EF4-FFF2-40B4-BE49-F238E27FC236}">
                <a16:creationId xmlns:a16="http://schemas.microsoft.com/office/drawing/2014/main" id="{FBC4AD13-29B2-254F-880E-C6616952DA66}"/>
              </a:ext>
            </a:extLst>
          </p:cNvPr>
          <p:cNvSpPr txBox="1"/>
          <p:nvPr/>
        </p:nvSpPr>
        <p:spPr>
          <a:xfrm>
            <a:off x="533400" y="1752600"/>
            <a:ext cx="8039100" cy="4739759"/>
          </a:xfrm>
          <a:prstGeom prst="rect">
            <a:avLst/>
          </a:prstGeom>
          <a:noFill/>
          <a:ln w="38100">
            <a:solidFill>
              <a:srgbClr val="FFC000"/>
            </a:solidFill>
          </a:ln>
        </p:spPr>
        <p:txBody>
          <a:bodyPr wrap="square" rtlCol="0">
            <a:spAutoFit/>
          </a:bodyPr>
          <a:lstStyle/>
          <a:p>
            <a:pPr algn="ctr"/>
            <a:r>
              <a:rPr lang="en-US" sz="2400" b="1" dirty="0"/>
              <a:t>GOD HAS SPOKEN</a:t>
            </a:r>
          </a:p>
          <a:p>
            <a:pPr algn="ctr"/>
            <a:endParaRPr lang="en-US" dirty="0"/>
          </a:p>
          <a:p>
            <a:r>
              <a:rPr lang="en-US" sz="2000" b="1" dirty="0"/>
              <a:t>At Sundry Times</a:t>
            </a:r>
            <a:r>
              <a:rPr lang="en-US" b="1" dirty="0"/>
              <a:t>					</a:t>
            </a:r>
            <a:r>
              <a:rPr lang="en-US" sz="2000" b="1" dirty="0"/>
              <a:t>In Divers Manners</a:t>
            </a:r>
            <a:br>
              <a:rPr lang="en-US" b="1" dirty="0"/>
            </a:br>
            <a:r>
              <a:rPr lang="en-US" sz="2000" dirty="0"/>
              <a:t>(in many portions)</a:t>
            </a:r>
            <a:r>
              <a:rPr lang="en-US" dirty="0"/>
              <a:t>				</a:t>
            </a:r>
            <a:r>
              <a:rPr lang="en-US" sz="2000" dirty="0"/>
              <a:t>(in many ways)</a:t>
            </a:r>
          </a:p>
          <a:p>
            <a:r>
              <a:rPr lang="en-US" sz="2000" b="1" dirty="0"/>
              <a:t>In Times Past --- </a:t>
            </a:r>
            <a:r>
              <a:rPr lang="en-US" sz="2000" dirty="0"/>
              <a:t>by the Prophets</a:t>
            </a:r>
          </a:p>
          <a:p>
            <a:r>
              <a:rPr lang="en-US" sz="2000" b="1" dirty="0"/>
              <a:t>In These Last Days --- </a:t>
            </a:r>
            <a:r>
              <a:rPr lang="en-US" sz="2000" dirty="0"/>
              <a:t>by His Son</a:t>
            </a:r>
          </a:p>
          <a:p>
            <a:endParaRPr lang="en-US" b="1" dirty="0"/>
          </a:p>
          <a:p>
            <a:pPr algn="ctr"/>
            <a:r>
              <a:rPr lang="en-US" sz="2400" b="1" dirty="0"/>
              <a:t>THE SUPERIORITY OF CHRIST</a:t>
            </a:r>
          </a:p>
          <a:p>
            <a:pPr algn="ctr"/>
            <a:endParaRPr lang="en-US" b="1" dirty="0"/>
          </a:p>
          <a:p>
            <a:pPr marL="342900" indent="-342900">
              <a:buFont typeface="+mj-lt"/>
              <a:buAutoNum type="arabicPeriod"/>
            </a:pPr>
            <a:r>
              <a:rPr lang="en-US" sz="2000" dirty="0"/>
              <a:t>Heir of all things (Psa. 2:7-8; Phil. 2:5-11)</a:t>
            </a:r>
          </a:p>
          <a:p>
            <a:pPr marL="342900" indent="-342900">
              <a:buFont typeface="+mj-lt"/>
              <a:buAutoNum type="arabicPeriod"/>
            </a:pPr>
            <a:r>
              <a:rPr lang="en-US" sz="2000" dirty="0"/>
              <a:t>By whom He made the worlds (Jn. 1:1-3; Col. 1:16-17)</a:t>
            </a:r>
          </a:p>
          <a:p>
            <a:pPr marL="342900" indent="-342900">
              <a:buFont typeface="+mj-lt"/>
              <a:buAutoNum type="arabicPeriod"/>
            </a:pPr>
            <a:r>
              <a:rPr lang="en-US" sz="2000" dirty="0"/>
              <a:t>Brightness of His glory (Jn. 1:18; 17:24-26; Col. 1:15; 2:9; 1 Ti. 3:16)</a:t>
            </a:r>
          </a:p>
          <a:p>
            <a:pPr marL="342900" indent="-342900">
              <a:buFont typeface="+mj-lt"/>
              <a:buAutoNum type="arabicPeriod"/>
            </a:pPr>
            <a:r>
              <a:rPr lang="en-US" sz="2000" dirty="0"/>
              <a:t>Upholds all things (Col. 1:17; Acts 17:28)</a:t>
            </a:r>
          </a:p>
          <a:p>
            <a:pPr marL="342900" indent="-342900">
              <a:buFont typeface="+mj-lt"/>
              <a:buAutoNum type="arabicPeriod"/>
            </a:pPr>
            <a:r>
              <a:rPr lang="en-US" sz="2000" dirty="0"/>
              <a:t>Purged our sins (Eph. 1:7; Heb. 9:24-28)</a:t>
            </a:r>
          </a:p>
          <a:p>
            <a:pPr marL="342900" indent="-342900">
              <a:buFont typeface="+mj-lt"/>
              <a:buAutoNum type="arabicPeriod"/>
            </a:pPr>
            <a:r>
              <a:rPr lang="en-US" sz="2000" dirty="0"/>
              <a:t>Sitting at the right hand of God (Heb. 8:1; Eph. 1:20-23)</a:t>
            </a:r>
          </a:p>
        </p:txBody>
      </p:sp>
      <p:sp>
        <p:nvSpPr>
          <p:cNvPr id="2" name="TextBox 1">
            <a:extLst>
              <a:ext uri="{FF2B5EF4-FFF2-40B4-BE49-F238E27FC236}">
                <a16:creationId xmlns:a16="http://schemas.microsoft.com/office/drawing/2014/main" id="{68D23962-3ED8-B541-8967-C720F35C6658}"/>
              </a:ext>
            </a:extLst>
          </p:cNvPr>
          <p:cNvSpPr txBox="1"/>
          <p:nvPr/>
        </p:nvSpPr>
        <p:spPr>
          <a:xfrm>
            <a:off x="2667000" y="6517758"/>
            <a:ext cx="2672911" cy="338554"/>
          </a:xfrm>
          <a:prstGeom prst="rect">
            <a:avLst/>
          </a:prstGeom>
          <a:noFill/>
        </p:spPr>
        <p:txBody>
          <a:bodyPr wrap="none" rtlCol="0">
            <a:spAutoFit/>
          </a:bodyPr>
          <a:lstStyle/>
          <a:p>
            <a:r>
              <a:rPr lang="en-US" sz="1600" dirty="0"/>
              <a:t>Robert Harkrider, Ibid, page 5</a:t>
            </a:r>
          </a:p>
        </p:txBody>
      </p:sp>
    </p:spTree>
    <p:extLst>
      <p:ext uri="{BB962C8B-B14F-4D97-AF65-F5344CB8AC3E}">
        <p14:creationId xmlns:p14="http://schemas.microsoft.com/office/powerpoint/2010/main" val="609688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9090-3D96-CF4E-92A6-6D2067B8FD47}"/>
              </a:ext>
            </a:extLst>
          </p:cNvPr>
          <p:cNvSpPr>
            <a:spLocks noGrp="1"/>
          </p:cNvSpPr>
          <p:nvPr>
            <p:ph type="title" idx="4294967295"/>
          </p:nvPr>
        </p:nvSpPr>
        <p:spPr>
          <a:xfrm>
            <a:off x="0" y="-339725"/>
            <a:ext cx="8229600" cy="990600"/>
          </a:xfrm>
        </p:spPr>
        <p:txBody>
          <a:bodyPr>
            <a:normAutofit/>
          </a:bodyPr>
          <a:lstStyle/>
          <a:p>
            <a:r>
              <a:rPr lang="en-US" sz="2400" dirty="0"/>
              <a:t>Brief Outline </a:t>
            </a:r>
            <a:r>
              <a:rPr lang="en-US" sz="1800" dirty="0">
                <a:solidFill>
                  <a:schemeClr val="tx1"/>
                </a:solidFill>
              </a:rPr>
              <a:t>(from McClister)</a:t>
            </a:r>
            <a:endParaRPr lang="en-US" sz="1800" dirty="0"/>
          </a:p>
        </p:txBody>
      </p:sp>
      <p:sp>
        <p:nvSpPr>
          <p:cNvPr id="3" name="Content Placeholder 2">
            <a:extLst>
              <a:ext uri="{FF2B5EF4-FFF2-40B4-BE49-F238E27FC236}">
                <a16:creationId xmlns:a16="http://schemas.microsoft.com/office/drawing/2014/main" id="{D2505758-1AE7-144A-A9A3-EAF63AC2CC1B}"/>
              </a:ext>
            </a:extLst>
          </p:cNvPr>
          <p:cNvSpPr>
            <a:spLocks noGrp="1"/>
          </p:cNvSpPr>
          <p:nvPr>
            <p:ph idx="4294967295"/>
          </p:nvPr>
        </p:nvSpPr>
        <p:spPr>
          <a:xfrm>
            <a:off x="152400" y="381000"/>
            <a:ext cx="8839200" cy="6321425"/>
          </a:xfrm>
        </p:spPr>
        <p:txBody>
          <a:bodyPr>
            <a:normAutofit fontScale="92500" lnSpcReduction="20000"/>
          </a:bodyPr>
          <a:lstStyle/>
          <a:p>
            <a:pPr marL="690372" indent="-571500">
              <a:buFont typeface="+mj-lt"/>
              <a:buAutoNum type="romanUcPeriod"/>
            </a:pPr>
            <a:r>
              <a:rPr lang="en-US" sz="2400" b="1" dirty="0"/>
              <a:t>First Exhortation (1:1-2:18)</a:t>
            </a:r>
            <a:r>
              <a:rPr lang="en-US" sz="2400" dirty="0"/>
              <a:t>: The superiority of the Son and of the revelation from God that has come from Him.</a:t>
            </a:r>
          </a:p>
          <a:p>
            <a:pPr marL="754380" lvl="1" indent="-342900">
              <a:buFont typeface="+mj-lt"/>
              <a:buAutoNum type="alphaUcPeriod"/>
            </a:pPr>
            <a:r>
              <a:rPr lang="en-US" sz="2200" dirty="0"/>
              <a:t>1:1-2:4 -</a:t>
            </a:r>
            <a:r>
              <a:rPr lang="en-US" sz="2200" b="1" dirty="0"/>
              <a:t>-- </a:t>
            </a:r>
            <a:r>
              <a:rPr lang="en-US" sz="2200" dirty="0"/>
              <a:t>God has spoken in a final way to us in His Son, who is superior to the angels.  We must pay close attention to the Word.  </a:t>
            </a:r>
          </a:p>
          <a:p>
            <a:pPr marL="754380" lvl="1" indent="-342900">
              <a:buFont typeface="+mj-lt"/>
              <a:buAutoNum type="alphaUcPeriod"/>
            </a:pPr>
            <a:r>
              <a:rPr lang="en-US" sz="2200" dirty="0"/>
              <a:t>2:5-18 --- Exposition of Psalms 8:4-6 --- The superiority  of Jesus is not diminished by His death.  It was an act of humility for His “brethren”. </a:t>
            </a:r>
          </a:p>
          <a:p>
            <a:pPr marL="690372" indent="-571500">
              <a:buFont typeface="+mj-lt"/>
              <a:buAutoNum type="romanUcPeriod"/>
            </a:pPr>
            <a:r>
              <a:rPr lang="en-US" sz="2400" b="1" dirty="0"/>
              <a:t>Second Exhortation (3:1-4:13)</a:t>
            </a:r>
            <a:r>
              <a:rPr lang="en-US" sz="2400" dirty="0"/>
              <a:t>: The need for faithfulness (endurance) to obtain the promised rest.</a:t>
            </a:r>
          </a:p>
          <a:p>
            <a:pPr marL="982980" lvl="1" indent="-571500">
              <a:buFont typeface="+mj-lt"/>
              <a:buAutoNum type="alphaUcPeriod"/>
            </a:pPr>
            <a:r>
              <a:rPr lang="en-US" sz="2200" dirty="0"/>
              <a:t>3:1-6 --- Jesus is greater than Moses; Moses was a faithful servant in God’s house; Jesus is the faithful Son over God’s house.  </a:t>
            </a:r>
          </a:p>
          <a:p>
            <a:pPr marL="982980" lvl="1" indent="-571500">
              <a:buFont typeface="+mj-lt"/>
              <a:buAutoNum type="alphaUcPeriod"/>
            </a:pPr>
            <a:r>
              <a:rPr lang="en-US" sz="2200" dirty="0"/>
              <a:t>3:7-4:13 --- Exposition of Psalm 95:7-11</a:t>
            </a:r>
          </a:p>
          <a:p>
            <a:pPr marL="1677924" lvl="4" indent="-571500">
              <a:buFont typeface="+mj-lt"/>
              <a:buAutoNum type="arabicPeriod"/>
            </a:pPr>
            <a:r>
              <a:rPr lang="en-US" sz="2200" dirty="0"/>
              <a:t>3:7-19 --- We must not follow Israel’s example of disobedience.</a:t>
            </a:r>
          </a:p>
          <a:p>
            <a:pPr marL="1677924" lvl="4" indent="-571500">
              <a:buFont typeface="+mj-lt"/>
              <a:buAutoNum type="arabicPeriod"/>
            </a:pPr>
            <a:r>
              <a:rPr lang="en-US" sz="2200" dirty="0"/>
              <a:t>4:1-13 --- God’s promised rest remains open for the faithful.</a:t>
            </a:r>
            <a:endParaRPr lang="en-US" sz="2200" b="1" dirty="0"/>
          </a:p>
          <a:p>
            <a:pPr marL="690372" indent="-571500">
              <a:buFont typeface="+mj-lt"/>
              <a:buAutoNum type="romanUcPeriod"/>
            </a:pPr>
            <a:r>
              <a:rPr lang="en-US" sz="2400" b="1" dirty="0"/>
              <a:t>Third Exhortation (4:14-10:39): </a:t>
            </a:r>
            <a:r>
              <a:rPr lang="en-US" sz="2400" dirty="0"/>
              <a:t>The new, and better, order of things under the priesthood of Jesus.</a:t>
            </a:r>
          </a:p>
          <a:p>
            <a:pPr marL="982980" lvl="1" indent="-571500">
              <a:buFont typeface="+mj-lt"/>
              <a:buAutoNum type="alphaUcPeriod"/>
            </a:pPr>
            <a:r>
              <a:rPr lang="en-US" sz="2200" dirty="0"/>
              <a:t>4:14-5:10 --- Exhortation introducing the high priesthood of Jesus.</a:t>
            </a:r>
          </a:p>
          <a:p>
            <a:pPr marL="982980" lvl="1" indent="-571500">
              <a:buFont typeface="+mj-lt"/>
              <a:buAutoNum type="alphaUcPeriod"/>
            </a:pPr>
            <a:r>
              <a:rPr lang="en-US" sz="2200" dirty="0"/>
              <a:t>5:11-6:20 --- Rebuke for failing to grow in knowledge and maturity.</a:t>
            </a:r>
          </a:p>
          <a:p>
            <a:pPr marL="982980" lvl="1" indent="-571500">
              <a:buFont typeface="+mj-lt"/>
              <a:buAutoNum type="alphaUcPeriod"/>
            </a:pPr>
            <a:r>
              <a:rPr lang="en-US" sz="2200" dirty="0"/>
              <a:t>7:1-28 --- Jesus is high priest after the order of Melchizedek (see Ps. 110:4)</a:t>
            </a:r>
          </a:p>
          <a:p>
            <a:pPr marL="982980" lvl="1" indent="-571500">
              <a:buFont typeface="+mj-lt"/>
              <a:buAutoNum type="alphaUcPeriod"/>
            </a:pPr>
            <a:r>
              <a:rPr lang="en-US" sz="2200" dirty="0"/>
              <a:t>8:1-10:39 --- The new high priest is a mediator of a new covenant in which there is forgiveness of sins. </a:t>
            </a:r>
          </a:p>
        </p:txBody>
      </p:sp>
    </p:spTree>
    <p:extLst>
      <p:ext uri="{BB962C8B-B14F-4D97-AF65-F5344CB8AC3E}">
        <p14:creationId xmlns:p14="http://schemas.microsoft.com/office/powerpoint/2010/main" val="1758702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Hebrews</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81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6388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2209800" cy="369332"/>
          </a:xfrm>
          <a:prstGeom prst="rect">
            <a:avLst/>
          </a:prstGeom>
          <a:noFill/>
        </p:spPr>
        <p:txBody>
          <a:bodyPr wrap="square" rtlCol="0">
            <a:spAutoFit/>
          </a:bodyPr>
          <a:lstStyle/>
          <a:p>
            <a:r>
              <a:rPr lang="en-US" dirty="0"/>
              <a:t>      </a:t>
            </a:r>
            <a:r>
              <a:rPr lang="en-US" sz="1600" b="1" dirty="0"/>
              <a:t>Chapters  1:1-4:13</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9296399" y="3504187"/>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25527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7244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096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9530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038600" y="3886200"/>
            <a:ext cx="2514600" cy="338554"/>
          </a:xfrm>
          <a:prstGeom prst="rect">
            <a:avLst/>
          </a:prstGeom>
          <a:noFill/>
        </p:spPr>
        <p:txBody>
          <a:bodyPr wrap="square" rtlCol="0">
            <a:spAutoFit/>
          </a:bodyPr>
          <a:lstStyle/>
          <a:p>
            <a:r>
              <a:rPr lang="en-US" sz="1600" b="1" dirty="0"/>
              <a:t>  Chapters 4:14-10:18</a:t>
            </a:r>
          </a:p>
        </p:txBody>
      </p:sp>
      <p:sp>
        <p:nvSpPr>
          <p:cNvPr id="52" name="TextBox 51"/>
          <p:cNvSpPr txBox="1"/>
          <p:nvPr/>
        </p:nvSpPr>
        <p:spPr>
          <a:xfrm>
            <a:off x="6400800" y="3886200"/>
            <a:ext cx="2133600" cy="338554"/>
          </a:xfrm>
          <a:prstGeom prst="rect">
            <a:avLst/>
          </a:prstGeom>
          <a:noFill/>
        </p:spPr>
        <p:txBody>
          <a:bodyPr wrap="square" rtlCol="0">
            <a:spAutoFit/>
          </a:bodyPr>
          <a:lstStyle/>
          <a:p>
            <a:r>
              <a:rPr lang="en-US" sz="1600" dirty="0"/>
              <a:t> </a:t>
            </a:r>
            <a:r>
              <a:rPr lang="en-US" sz="1600" b="1" dirty="0"/>
              <a:t>Chapter 10:19-13:25</a:t>
            </a:r>
          </a:p>
        </p:txBody>
      </p:sp>
      <p:cxnSp>
        <p:nvCxnSpPr>
          <p:cNvPr id="104" name="Straight Connector 103"/>
          <p:cNvCxnSpPr/>
          <p:nvPr/>
        </p:nvCxnSpPr>
        <p:spPr>
          <a:xfrm rot="5400000">
            <a:off x="3581400" y="4953000"/>
            <a:ext cx="457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409700" y="520839"/>
            <a:ext cx="951875" cy="646331"/>
          </a:xfrm>
          <a:prstGeom prst="rect">
            <a:avLst/>
          </a:prstGeom>
          <a:solidFill>
            <a:schemeClr val="accent1"/>
          </a:solidFill>
        </p:spPr>
        <p:txBody>
          <a:bodyPr wrap="square" rtlCol="0">
            <a:spAutoFit/>
          </a:bodyPr>
          <a:lstStyle/>
          <a:p>
            <a:pPr algn="ctr"/>
            <a:r>
              <a:rPr lang="en-US" b="1" dirty="0"/>
              <a:t>A.D. 66-67.</a:t>
            </a:r>
          </a:p>
        </p:txBody>
      </p:sp>
      <p:sp>
        <p:nvSpPr>
          <p:cNvPr id="45" name="TextBox 44"/>
          <p:cNvSpPr txBox="1"/>
          <p:nvPr/>
        </p:nvSpPr>
        <p:spPr>
          <a:xfrm rot="247614">
            <a:off x="769848" y="1902786"/>
            <a:ext cx="461665" cy="1966508"/>
          </a:xfrm>
          <a:prstGeom prst="rect">
            <a:avLst/>
          </a:prstGeom>
          <a:noFill/>
        </p:spPr>
        <p:txBody>
          <a:bodyPr vert="vert270" wrap="square" rtlCol="0">
            <a:spAutoFit/>
          </a:bodyPr>
          <a:lstStyle/>
          <a:p>
            <a:r>
              <a:rPr lang="en-US" b="1" dirty="0"/>
              <a:t>    Prologue (1:1-4)</a:t>
            </a:r>
          </a:p>
        </p:txBody>
      </p:sp>
      <p:sp>
        <p:nvSpPr>
          <p:cNvPr id="46" name="TextBox 45"/>
          <p:cNvSpPr txBox="1"/>
          <p:nvPr/>
        </p:nvSpPr>
        <p:spPr>
          <a:xfrm rot="338994">
            <a:off x="8579252" y="1882066"/>
            <a:ext cx="461665" cy="2045560"/>
          </a:xfrm>
          <a:prstGeom prst="rect">
            <a:avLst/>
          </a:prstGeom>
          <a:noFill/>
        </p:spPr>
        <p:txBody>
          <a:bodyPr vert="vert270" wrap="square" rtlCol="0">
            <a:spAutoFit/>
          </a:bodyPr>
          <a:lstStyle/>
          <a:p>
            <a:r>
              <a:rPr lang="en-US" b="1" dirty="0"/>
              <a:t>Epilogue (13:20-25)</a:t>
            </a:r>
          </a:p>
        </p:txBody>
      </p:sp>
      <p:cxnSp>
        <p:nvCxnSpPr>
          <p:cNvPr id="48" name="Straight Connector 47"/>
          <p:cNvCxnSpPr/>
          <p:nvPr/>
        </p:nvCxnSpPr>
        <p:spPr>
          <a:xfrm rot="5400000">
            <a:off x="5753100" y="4686300"/>
            <a:ext cx="990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057400" y="4343400"/>
            <a:ext cx="2209800" cy="369332"/>
          </a:xfrm>
          <a:prstGeom prst="rect">
            <a:avLst/>
          </a:prstGeom>
          <a:noFill/>
        </p:spPr>
        <p:txBody>
          <a:bodyPr wrap="square" rtlCol="0">
            <a:spAutoFit/>
          </a:bodyPr>
          <a:lstStyle/>
          <a:p>
            <a:r>
              <a:rPr lang="en-US" b="1" dirty="0"/>
              <a:t>                   Instruction</a:t>
            </a:r>
          </a:p>
        </p:txBody>
      </p:sp>
      <p:sp>
        <p:nvSpPr>
          <p:cNvPr id="54" name="TextBox 53"/>
          <p:cNvSpPr txBox="1"/>
          <p:nvPr/>
        </p:nvSpPr>
        <p:spPr>
          <a:xfrm>
            <a:off x="6705600" y="4343400"/>
            <a:ext cx="1600200" cy="369332"/>
          </a:xfrm>
          <a:prstGeom prst="rect">
            <a:avLst/>
          </a:prstGeom>
          <a:noFill/>
        </p:spPr>
        <p:txBody>
          <a:bodyPr wrap="square" rtlCol="0">
            <a:spAutoFit/>
          </a:bodyPr>
          <a:lstStyle/>
          <a:p>
            <a:r>
              <a:rPr lang="en-US" dirty="0"/>
              <a:t>  </a:t>
            </a:r>
            <a:r>
              <a:rPr lang="en-US" b="1" dirty="0"/>
              <a:t>Exhortation</a:t>
            </a:r>
          </a:p>
        </p:txBody>
      </p:sp>
      <p:sp>
        <p:nvSpPr>
          <p:cNvPr id="55" name="TextBox 54"/>
          <p:cNvSpPr txBox="1"/>
          <p:nvPr/>
        </p:nvSpPr>
        <p:spPr>
          <a:xfrm>
            <a:off x="0" y="4343400"/>
            <a:ext cx="1296521" cy="369332"/>
          </a:xfrm>
          <a:prstGeom prst="rect">
            <a:avLst/>
          </a:prstGeom>
          <a:noFill/>
        </p:spPr>
        <p:txBody>
          <a:bodyPr wrap="square" rtlCol="0">
            <a:spAutoFit/>
          </a:bodyPr>
          <a:lstStyle/>
          <a:p>
            <a:r>
              <a:rPr lang="en-US" b="1" dirty="0"/>
              <a:t>Emphasis</a:t>
            </a:r>
          </a:p>
        </p:txBody>
      </p:sp>
      <p:sp>
        <p:nvSpPr>
          <p:cNvPr id="57" name="TextBox 56"/>
          <p:cNvSpPr txBox="1"/>
          <p:nvPr/>
        </p:nvSpPr>
        <p:spPr>
          <a:xfrm>
            <a:off x="-152400" y="4724400"/>
            <a:ext cx="1352857" cy="369332"/>
          </a:xfrm>
          <a:prstGeom prst="rect">
            <a:avLst/>
          </a:prstGeom>
          <a:noFill/>
        </p:spPr>
        <p:txBody>
          <a:bodyPr wrap="square" rtlCol="0">
            <a:spAutoFit/>
          </a:bodyPr>
          <a:lstStyle/>
          <a:p>
            <a:r>
              <a:rPr lang="en-US" b="1" dirty="0"/>
              <a:t>  Key Words</a:t>
            </a:r>
          </a:p>
        </p:txBody>
      </p:sp>
      <p:sp>
        <p:nvSpPr>
          <p:cNvPr id="58" name="TextBox 57"/>
          <p:cNvSpPr txBox="1"/>
          <p:nvPr/>
        </p:nvSpPr>
        <p:spPr>
          <a:xfrm>
            <a:off x="1371600" y="4724400"/>
            <a:ext cx="2225225" cy="369332"/>
          </a:xfrm>
          <a:prstGeom prst="rect">
            <a:avLst/>
          </a:prstGeom>
          <a:noFill/>
        </p:spPr>
        <p:txBody>
          <a:bodyPr wrap="none" rtlCol="0">
            <a:spAutoFit/>
          </a:bodyPr>
          <a:lstStyle/>
          <a:p>
            <a:r>
              <a:rPr lang="en-US" b="1" i="1" dirty="0"/>
              <a:t>“Much better…” (</a:t>
            </a:r>
            <a:r>
              <a:rPr lang="en-US" b="1" dirty="0"/>
              <a:t>1:4)</a:t>
            </a:r>
          </a:p>
        </p:txBody>
      </p:sp>
      <p:sp>
        <p:nvSpPr>
          <p:cNvPr id="59" name="TextBox 58"/>
          <p:cNvSpPr txBox="1"/>
          <p:nvPr/>
        </p:nvSpPr>
        <p:spPr>
          <a:xfrm>
            <a:off x="4267200" y="4724400"/>
            <a:ext cx="1757148" cy="369332"/>
          </a:xfrm>
          <a:prstGeom prst="rect">
            <a:avLst/>
          </a:prstGeom>
          <a:noFill/>
        </p:spPr>
        <p:txBody>
          <a:bodyPr wrap="none" rtlCol="0">
            <a:spAutoFit/>
          </a:bodyPr>
          <a:lstStyle/>
          <a:p>
            <a:r>
              <a:rPr lang="en-US" b="1" i="1" dirty="0"/>
              <a:t>“Better…” </a:t>
            </a:r>
            <a:r>
              <a:rPr lang="en-US" b="1" dirty="0"/>
              <a:t>(7:19)</a:t>
            </a:r>
          </a:p>
        </p:txBody>
      </p:sp>
      <p:sp>
        <p:nvSpPr>
          <p:cNvPr id="60" name="TextBox 59"/>
          <p:cNvSpPr txBox="1"/>
          <p:nvPr/>
        </p:nvSpPr>
        <p:spPr>
          <a:xfrm>
            <a:off x="6159238" y="4754940"/>
            <a:ext cx="2412840" cy="369332"/>
          </a:xfrm>
          <a:prstGeom prst="rect">
            <a:avLst/>
          </a:prstGeom>
          <a:noFill/>
        </p:spPr>
        <p:txBody>
          <a:bodyPr wrap="none" rtlCol="0">
            <a:spAutoFit/>
          </a:bodyPr>
          <a:lstStyle/>
          <a:p>
            <a:r>
              <a:rPr lang="en-US" b="1" i="1" dirty="0"/>
              <a:t>“Let us…” </a:t>
            </a:r>
            <a:r>
              <a:rPr lang="en-US" b="1" dirty="0"/>
              <a:t>(10:24;12:1)</a:t>
            </a:r>
            <a:endParaRPr lang="en-US" b="1" i="1" dirty="0"/>
          </a:p>
        </p:txBody>
      </p:sp>
      <p:sp>
        <p:nvSpPr>
          <p:cNvPr id="62" name="TextBox 61"/>
          <p:cNvSpPr txBox="1"/>
          <p:nvPr/>
        </p:nvSpPr>
        <p:spPr>
          <a:xfrm>
            <a:off x="0" y="5181600"/>
            <a:ext cx="1085233" cy="369332"/>
          </a:xfrm>
          <a:prstGeom prst="rect">
            <a:avLst/>
          </a:prstGeom>
          <a:noFill/>
        </p:spPr>
        <p:txBody>
          <a:bodyPr wrap="none" rtlCol="0">
            <a:spAutoFit/>
          </a:bodyPr>
          <a:lstStyle/>
          <a:p>
            <a:r>
              <a:rPr lang="en-US" b="1" dirty="0"/>
              <a:t>Warnings</a:t>
            </a:r>
          </a:p>
        </p:txBody>
      </p:sp>
      <p:sp>
        <p:nvSpPr>
          <p:cNvPr id="64" name="TextBox 63"/>
          <p:cNvSpPr txBox="1"/>
          <p:nvPr/>
        </p:nvSpPr>
        <p:spPr>
          <a:xfrm>
            <a:off x="0" y="5638800"/>
            <a:ext cx="1219200" cy="369332"/>
          </a:xfrm>
          <a:prstGeom prst="rect">
            <a:avLst/>
          </a:prstGeom>
          <a:noFill/>
        </p:spPr>
        <p:txBody>
          <a:bodyPr wrap="square" rtlCol="0">
            <a:spAutoFit/>
          </a:bodyPr>
          <a:lstStyle/>
          <a:p>
            <a:r>
              <a:rPr lang="en-US" b="1" dirty="0"/>
              <a:t>   Theme</a:t>
            </a:r>
          </a:p>
        </p:txBody>
      </p:sp>
      <p:sp>
        <p:nvSpPr>
          <p:cNvPr id="65" name="TextBox 64"/>
          <p:cNvSpPr txBox="1"/>
          <p:nvPr/>
        </p:nvSpPr>
        <p:spPr>
          <a:xfrm>
            <a:off x="1524000" y="5257800"/>
            <a:ext cx="6553200" cy="369332"/>
          </a:xfrm>
          <a:prstGeom prst="rect">
            <a:avLst/>
          </a:prstGeom>
          <a:noFill/>
        </p:spPr>
        <p:txBody>
          <a:bodyPr wrap="square" rtlCol="0">
            <a:spAutoFit/>
          </a:bodyPr>
          <a:lstStyle/>
          <a:p>
            <a:r>
              <a:rPr lang="en-US" b="1" dirty="0"/>
              <a:t>        (2:1-4)      (3:7-4:13)     (5:11-6:20)      (10:19-39)     (12:25-29)</a:t>
            </a:r>
          </a:p>
        </p:txBody>
      </p:sp>
      <p:sp>
        <p:nvSpPr>
          <p:cNvPr id="66" name="TextBox 65"/>
          <p:cNvSpPr txBox="1"/>
          <p:nvPr/>
        </p:nvSpPr>
        <p:spPr>
          <a:xfrm>
            <a:off x="1219200" y="1447800"/>
            <a:ext cx="3297735" cy="615553"/>
          </a:xfrm>
          <a:prstGeom prst="rect">
            <a:avLst/>
          </a:prstGeom>
          <a:noFill/>
        </p:spPr>
        <p:txBody>
          <a:bodyPr wrap="square" rtlCol="0">
            <a:spAutoFit/>
          </a:bodyPr>
          <a:lstStyle/>
          <a:p>
            <a:r>
              <a:rPr lang="en-US" dirty="0">
                <a:latin typeface="Arial Black" pitchFamily="34" charset="0"/>
              </a:rPr>
              <a:t>      </a:t>
            </a:r>
            <a:r>
              <a:rPr lang="en-US" sz="1600" dirty="0">
                <a:latin typeface="Arial Black" pitchFamily="34" charset="0"/>
              </a:rPr>
              <a:t>Jesus Christ:</a:t>
            </a:r>
          </a:p>
          <a:p>
            <a:r>
              <a:rPr lang="en-US" sz="1600" dirty="0">
                <a:latin typeface="Arial Black" pitchFamily="34" charset="0"/>
              </a:rPr>
              <a:t> Superior in His Person</a:t>
            </a:r>
          </a:p>
        </p:txBody>
      </p:sp>
      <p:sp>
        <p:nvSpPr>
          <p:cNvPr id="67" name="TextBox 66"/>
          <p:cNvSpPr txBox="1"/>
          <p:nvPr/>
        </p:nvSpPr>
        <p:spPr>
          <a:xfrm>
            <a:off x="4038598" y="1447800"/>
            <a:ext cx="2438401" cy="2739211"/>
          </a:xfrm>
          <a:prstGeom prst="rect">
            <a:avLst/>
          </a:prstGeom>
          <a:noFill/>
        </p:spPr>
        <p:txBody>
          <a:bodyPr wrap="square" rtlCol="0">
            <a:spAutoFit/>
          </a:bodyPr>
          <a:lstStyle/>
          <a:p>
            <a:r>
              <a:rPr lang="en-US" sz="1600" dirty="0">
                <a:latin typeface="Arial Black" pitchFamily="34" charset="0"/>
              </a:rPr>
              <a:t>    Jesus Christ:</a:t>
            </a:r>
          </a:p>
          <a:p>
            <a:pPr algn="ctr">
              <a:buFont typeface="Arial" pitchFamily="34" charset="0"/>
              <a:buChar char="•"/>
            </a:pPr>
            <a:r>
              <a:rPr lang="en-US" sz="1600" dirty="0">
                <a:latin typeface="Arial Black" pitchFamily="34" charset="0"/>
              </a:rPr>
              <a:t> Superior as Priest</a:t>
            </a:r>
            <a:br>
              <a:rPr lang="en-US" sz="1600" dirty="0">
                <a:latin typeface="Arial Black" pitchFamily="34" charset="0"/>
              </a:rPr>
            </a:br>
            <a:br>
              <a:rPr lang="en-US" sz="1600" dirty="0"/>
            </a:br>
            <a:r>
              <a:rPr lang="en-US" sz="1600" dirty="0">
                <a:highlight>
                  <a:srgbClr val="000000"/>
                </a:highlight>
              </a:rPr>
              <a:t>  </a:t>
            </a:r>
            <a:r>
              <a:rPr lang="en-US" b="1" dirty="0">
                <a:solidFill>
                  <a:srgbClr val="FFFF00"/>
                </a:solidFill>
                <a:highlight>
                  <a:srgbClr val="000000"/>
                </a:highlight>
              </a:rPr>
              <a:t>Better than:</a:t>
            </a:r>
          </a:p>
          <a:p>
            <a:pPr algn="ctr">
              <a:buFont typeface="Arial" pitchFamily="34" charset="0"/>
              <a:buChar char="•"/>
            </a:pPr>
            <a:r>
              <a:rPr lang="en-US" b="1" dirty="0"/>
              <a:t>Earthly priest hood</a:t>
            </a:r>
          </a:p>
          <a:p>
            <a:pPr algn="ctr">
              <a:buFont typeface="Arial" pitchFamily="34" charset="0"/>
              <a:buChar char="•"/>
            </a:pPr>
            <a:r>
              <a:rPr lang="en-US" b="1" dirty="0"/>
              <a:t>Old covenant (Mosaic)</a:t>
            </a:r>
          </a:p>
          <a:p>
            <a:pPr algn="ctr">
              <a:buFont typeface="Arial" pitchFamily="34" charset="0"/>
              <a:buChar char="•"/>
            </a:pPr>
            <a:r>
              <a:rPr lang="en-US" b="1" dirty="0"/>
              <a:t>Animal sacrifices</a:t>
            </a:r>
          </a:p>
          <a:p>
            <a:pPr algn="ctr">
              <a:buFont typeface="Arial" pitchFamily="34" charset="0"/>
              <a:buChar char="•"/>
            </a:pPr>
            <a:r>
              <a:rPr lang="en-US" b="1" dirty="0"/>
              <a:t>Daily offerings</a:t>
            </a:r>
          </a:p>
          <a:p>
            <a:pPr>
              <a:buFont typeface="Arial" pitchFamily="34" charset="0"/>
              <a:buChar char="•"/>
            </a:pPr>
            <a:endParaRPr lang="en-US" sz="1600" dirty="0">
              <a:latin typeface="Arial Black" pitchFamily="34" charset="0"/>
            </a:endParaRPr>
          </a:p>
        </p:txBody>
      </p:sp>
      <p:sp>
        <p:nvSpPr>
          <p:cNvPr id="68" name="TextBox 67"/>
          <p:cNvSpPr txBox="1"/>
          <p:nvPr/>
        </p:nvSpPr>
        <p:spPr>
          <a:xfrm>
            <a:off x="6553200" y="1447800"/>
            <a:ext cx="2141406" cy="584775"/>
          </a:xfrm>
          <a:prstGeom prst="rect">
            <a:avLst/>
          </a:prstGeom>
          <a:noFill/>
        </p:spPr>
        <p:txBody>
          <a:bodyPr wrap="square" rtlCol="0">
            <a:spAutoFit/>
          </a:bodyPr>
          <a:lstStyle/>
          <a:p>
            <a:r>
              <a:rPr lang="en-US" sz="1600" dirty="0">
                <a:latin typeface="Arial Black" pitchFamily="34" charset="0"/>
              </a:rPr>
              <a:t>  Jesus Christ:</a:t>
            </a:r>
          </a:p>
          <a:p>
            <a:r>
              <a:rPr lang="en-US" sz="1600" dirty="0">
                <a:latin typeface="Arial Black" pitchFamily="34" charset="0"/>
              </a:rPr>
              <a:t>Superior for Life</a:t>
            </a:r>
          </a:p>
        </p:txBody>
      </p:sp>
      <p:sp>
        <p:nvSpPr>
          <p:cNvPr id="69" name="TextBox 68"/>
          <p:cNvSpPr txBox="1"/>
          <p:nvPr/>
        </p:nvSpPr>
        <p:spPr>
          <a:xfrm>
            <a:off x="6272135" y="2180736"/>
            <a:ext cx="2408107" cy="1463048"/>
          </a:xfrm>
          <a:prstGeom prst="rect">
            <a:avLst/>
          </a:prstGeom>
          <a:noFill/>
        </p:spPr>
        <p:txBody>
          <a:bodyPr wrap="square" rtlCol="0">
            <a:spAutoFit/>
          </a:bodyPr>
          <a:lstStyle/>
          <a:p>
            <a:pPr algn="ctr"/>
            <a:r>
              <a:rPr lang="en-US" b="1" dirty="0">
                <a:solidFill>
                  <a:srgbClr val="FFFF00"/>
                </a:solidFill>
              </a:rPr>
              <a:t>       </a:t>
            </a:r>
            <a:r>
              <a:rPr lang="en-US" b="1" dirty="0">
                <a:solidFill>
                  <a:srgbClr val="FFFF00"/>
                </a:solidFill>
                <a:highlight>
                  <a:srgbClr val="000000"/>
                </a:highlight>
              </a:rPr>
              <a:t>Let us have:</a:t>
            </a:r>
          </a:p>
          <a:p>
            <a:pPr algn="ctr">
              <a:buFont typeface="Arial" pitchFamily="34" charset="0"/>
              <a:buChar char="•"/>
            </a:pPr>
            <a:r>
              <a:rPr lang="en-US" b="1" dirty="0"/>
              <a:t>Faith to believe God</a:t>
            </a:r>
          </a:p>
          <a:p>
            <a:pPr algn="ctr">
              <a:buFont typeface="Arial" pitchFamily="34" charset="0"/>
              <a:buChar char="•"/>
            </a:pPr>
            <a:r>
              <a:rPr lang="en-US" b="1" dirty="0"/>
              <a:t>Hope to endure trials</a:t>
            </a:r>
          </a:p>
          <a:p>
            <a:pPr algn="ctr">
              <a:buFont typeface="Arial" pitchFamily="34" charset="0"/>
              <a:buChar char="•"/>
            </a:pPr>
            <a:r>
              <a:rPr lang="en-US" b="1" dirty="0"/>
              <a:t>Provoke love/good   works</a:t>
            </a:r>
          </a:p>
        </p:txBody>
      </p:sp>
      <p:sp>
        <p:nvSpPr>
          <p:cNvPr id="72" name="TextBox 71"/>
          <p:cNvSpPr txBox="1"/>
          <p:nvPr/>
        </p:nvSpPr>
        <p:spPr>
          <a:xfrm>
            <a:off x="1676400" y="2133600"/>
            <a:ext cx="1905000" cy="1754326"/>
          </a:xfrm>
          <a:prstGeom prst="rect">
            <a:avLst/>
          </a:prstGeom>
          <a:noFill/>
        </p:spPr>
        <p:txBody>
          <a:bodyPr wrap="square" rtlCol="0">
            <a:spAutoFit/>
          </a:bodyPr>
          <a:lstStyle/>
          <a:p>
            <a:pPr algn="ctr"/>
            <a:r>
              <a:rPr lang="en-US" b="1" dirty="0">
                <a:solidFill>
                  <a:srgbClr val="FFFF00"/>
                </a:solidFill>
                <a:highlight>
                  <a:srgbClr val="000000"/>
                </a:highlight>
              </a:rPr>
              <a:t>Superior to:</a:t>
            </a:r>
          </a:p>
          <a:p>
            <a:pPr algn="ctr">
              <a:buFont typeface="Arial" pitchFamily="34" charset="0"/>
              <a:buChar char="•"/>
            </a:pPr>
            <a:r>
              <a:rPr lang="en-US" b="1" dirty="0"/>
              <a:t>Prophets</a:t>
            </a:r>
          </a:p>
          <a:p>
            <a:pPr algn="ctr">
              <a:buFont typeface="Arial" pitchFamily="34" charset="0"/>
              <a:buChar char="•"/>
            </a:pPr>
            <a:r>
              <a:rPr lang="en-US" b="1" dirty="0"/>
              <a:t>Angels</a:t>
            </a:r>
          </a:p>
          <a:p>
            <a:pPr algn="ctr">
              <a:buFont typeface="Arial" pitchFamily="34" charset="0"/>
              <a:buChar char="•"/>
            </a:pPr>
            <a:r>
              <a:rPr lang="en-US" b="1" dirty="0"/>
              <a:t>Moses</a:t>
            </a:r>
          </a:p>
          <a:p>
            <a:pPr algn="ctr">
              <a:buFont typeface="Arial" pitchFamily="34" charset="0"/>
              <a:buChar char="•"/>
            </a:pPr>
            <a:r>
              <a:rPr lang="en-US" b="1" dirty="0"/>
              <a:t>Sabbath</a:t>
            </a:r>
          </a:p>
          <a:p>
            <a:pPr algn="ctr">
              <a:buFont typeface="Arial" pitchFamily="34" charset="0"/>
              <a:buChar char="•"/>
            </a:pPr>
            <a:r>
              <a:rPr lang="en-US" b="1" dirty="0"/>
              <a:t>Other priests</a:t>
            </a:r>
          </a:p>
        </p:txBody>
      </p:sp>
      <p:sp>
        <p:nvSpPr>
          <p:cNvPr id="74" name="TextBox 73"/>
          <p:cNvSpPr txBox="1"/>
          <p:nvPr/>
        </p:nvSpPr>
        <p:spPr>
          <a:xfrm>
            <a:off x="0" y="6096000"/>
            <a:ext cx="1107867" cy="369332"/>
          </a:xfrm>
          <a:prstGeom prst="rect">
            <a:avLst/>
          </a:prstGeom>
          <a:noFill/>
        </p:spPr>
        <p:txBody>
          <a:bodyPr wrap="none" rtlCol="0">
            <a:spAutoFit/>
          </a:bodyPr>
          <a:lstStyle/>
          <a:p>
            <a:r>
              <a:rPr lang="en-US" b="1" dirty="0"/>
              <a:t>Key Verse</a:t>
            </a:r>
          </a:p>
        </p:txBody>
      </p:sp>
      <p:sp>
        <p:nvSpPr>
          <p:cNvPr id="76" name="TextBox 75"/>
          <p:cNvSpPr txBox="1"/>
          <p:nvPr/>
        </p:nvSpPr>
        <p:spPr>
          <a:xfrm>
            <a:off x="2590799" y="5684460"/>
            <a:ext cx="5029189" cy="369332"/>
          </a:xfrm>
          <a:prstGeom prst="rect">
            <a:avLst/>
          </a:prstGeom>
          <a:noFill/>
        </p:spPr>
        <p:txBody>
          <a:bodyPr wrap="square" rtlCol="0">
            <a:spAutoFit/>
          </a:bodyPr>
          <a:lstStyle/>
          <a:p>
            <a:r>
              <a:rPr lang="en-US" b="1" dirty="0"/>
              <a:t>The absolute superiority of Jesus Christ (12:1-2)</a:t>
            </a:r>
          </a:p>
        </p:txBody>
      </p:sp>
      <p:sp>
        <p:nvSpPr>
          <p:cNvPr id="78" name="TextBox 77"/>
          <p:cNvSpPr txBox="1"/>
          <p:nvPr/>
        </p:nvSpPr>
        <p:spPr>
          <a:xfrm>
            <a:off x="1219200" y="6096000"/>
            <a:ext cx="7212231" cy="369332"/>
          </a:xfrm>
          <a:prstGeom prst="rect">
            <a:avLst/>
          </a:prstGeom>
          <a:noFill/>
        </p:spPr>
        <p:txBody>
          <a:bodyPr wrap="none" rtlCol="0">
            <a:spAutoFit/>
          </a:bodyPr>
          <a:lstStyle/>
          <a:p>
            <a:r>
              <a:rPr lang="en-US" b="1" i="1" dirty="0"/>
              <a:t>“Since we have a great high priest…let us hold fast our confession.” </a:t>
            </a:r>
            <a:r>
              <a:rPr lang="en-US" b="1" dirty="0"/>
              <a:t>(4:14)</a:t>
            </a:r>
          </a:p>
        </p:txBody>
      </p:sp>
      <p:sp>
        <p:nvSpPr>
          <p:cNvPr id="4" name="TextBox 3">
            <a:extLst>
              <a:ext uri="{FF2B5EF4-FFF2-40B4-BE49-F238E27FC236}">
                <a16:creationId xmlns:a16="http://schemas.microsoft.com/office/drawing/2014/main" id="{14093F32-FE07-774A-93FF-D74517A88FFB}"/>
              </a:ext>
            </a:extLst>
          </p:cNvPr>
          <p:cNvSpPr txBox="1"/>
          <p:nvPr/>
        </p:nvSpPr>
        <p:spPr>
          <a:xfrm>
            <a:off x="37697" y="1490008"/>
            <a:ext cx="932833" cy="2308324"/>
          </a:xfrm>
          <a:prstGeom prst="rect">
            <a:avLst/>
          </a:prstGeom>
          <a:noFill/>
        </p:spPr>
        <p:txBody>
          <a:bodyPr wrap="square" rtlCol="0">
            <a:spAutoFit/>
          </a:bodyPr>
          <a:lstStyle/>
          <a:p>
            <a:r>
              <a:rPr lang="en-US" sz="1600" dirty="0"/>
              <a:t>…”in these last days has spoken to us in His Son”</a:t>
            </a:r>
          </a:p>
          <a:p>
            <a:r>
              <a:rPr lang="en-US" sz="1600" dirty="0"/>
              <a:t>(Heb. 1:1)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505758-1AE7-144A-A9A3-EAF63AC2CC1B}"/>
              </a:ext>
            </a:extLst>
          </p:cNvPr>
          <p:cNvSpPr>
            <a:spLocks noGrp="1"/>
          </p:cNvSpPr>
          <p:nvPr>
            <p:ph idx="4294967295"/>
          </p:nvPr>
        </p:nvSpPr>
        <p:spPr>
          <a:xfrm>
            <a:off x="152400" y="0"/>
            <a:ext cx="8839200" cy="6702425"/>
          </a:xfrm>
        </p:spPr>
        <p:txBody>
          <a:bodyPr>
            <a:normAutofit/>
          </a:bodyPr>
          <a:lstStyle/>
          <a:p>
            <a:pPr marL="118872" indent="0">
              <a:buNone/>
            </a:pPr>
            <a:endParaRPr lang="en-US" sz="2400" b="1" dirty="0"/>
          </a:p>
          <a:p>
            <a:pPr marL="690372" indent="-571500">
              <a:buFont typeface="+mj-lt"/>
              <a:buAutoNum type="romanUcPeriod" startAt="4"/>
            </a:pPr>
            <a:r>
              <a:rPr lang="en-US" sz="2200" b="1" dirty="0"/>
              <a:t>Fourth Exhortation (11:1-2:29)</a:t>
            </a:r>
            <a:r>
              <a:rPr lang="en-US" sz="2200" dirty="0"/>
              <a:t>:  The need for faithfulness (endurance) to obtain what has been promised.  </a:t>
            </a:r>
          </a:p>
          <a:p>
            <a:pPr marL="1248156" lvl="2" indent="-571500" algn="just">
              <a:buFont typeface="+mj-lt"/>
              <a:buAutoNum type="alphaUcPeriod"/>
            </a:pPr>
            <a:r>
              <a:rPr lang="en-US" sz="2000" dirty="0"/>
              <a:t>11:1-40 --- Some examples of faith (endurance) of OT saints.</a:t>
            </a:r>
          </a:p>
          <a:p>
            <a:pPr marL="1248156" lvl="2" indent="-571500">
              <a:buFont typeface="+mj-lt"/>
              <a:buAutoNum type="alphaUcPeriod"/>
            </a:pPr>
            <a:r>
              <a:rPr lang="en-US" sz="2000" dirty="0"/>
              <a:t>12:1-13 --- We should endure through hardships, because these are God’s discipline upon us for our good.  </a:t>
            </a:r>
          </a:p>
          <a:p>
            <a:pPr marL="1248156" lvl="2" indent="-571500">
              <a:buFont typeface="+mj-lt"/>
              <a:buAutoNum type="alphaUcPeriod"/>
            </a:pPr>
            <a:r>
              <a:rPr lang="en-US" sz="2000" dirty="0"/>
              <a:t>12:14-29 --- Further exhortation to faithfulness </a:t>
            </a:r>
          </a:p>
          <a:p>
            <a:pPr marL="690372" indent="-571500">
              <a:buFont typeface="+mj-lt"/>
              <a:buAutoNum type="romanUcPeriod" startAt="4"/>
            </a:pPr>
            <a:r>
              <a:rPr lang="en-US" sz="2200" b="1" dirty="0"/>
              <a:t>Fifth Exhortation (13:1-19): </a:t>
            </a:r>
            <a:r>
              <a:rPr lang="en-US" sz="2200" dirty="0"/>
              <a:t>Our relationship with our brethren</a:t>
            </a:r>
            <a:r>
              <a:rPr lang="en-US" sz="2000" dirty="0"/>
              <a:t>.</a:t>
            </a:r>
          </a:p>
          <a:p>
            <a:pPr marL="1248156" lvl="2" indent="-571500">
              <a:buFont typeface="+mj-lt"/>
              <a:buAutoNum type="alphaUcPeriod"/>
            </a:pPr>
            <a:r>
              <a:rPr lang="en-US" sz="2000" dirty="0"/>
              <a:t>13:1-6 --- Moral exhortations.</a:t>
            </a:r>
          </a:p>
          <a:p>
            <a:pPr marL="1248156" lvl="2" indent="-571500">
              <a:buFont typeface="+mj-lt"/>
              <a:buAutoNum type="alphaUcPeriod"/>
            </a:pPr>
            <a:r>
              <a:rPr lang="en-US" sz="2000" dirty="0"/>
              <a:t>13:7-14 --- Remain steadfast in the truth and endure suffering with Christ.</a:t>
            </a:r>
          </a:p>
          <a:p>
            <a:pPr marL="1248156" lvl="2" indent="-571500">
              <a:buFont typeface="+mj-lt"/>
              <a:buAutoNum type="alphaUcPeriod"/>
            </a:pPr>
            <a:r>
              <a:rPr lang="en-US" sz="2000" dirty="0"/>
              <a:t>13:15-19 --- Concluding exhortations - Do not neglect to do good and  share what you have.  </a:t>
            </a:r>
          </a:p>
          <a:p>
            <a:pPr marL="690372" indent="-571500">
              <a:buFont typeface="+mj-lt"/>
              <a:buAutoNum type="romanUcPeriod" startAt="4"/>
            </a:pPr>
            <a:r>
              <a:rPr lang="en-US" sz="2200" b="1" dirty="0"/>
              <a:t>Conclusion (13:20-25)</a:t>
            </a:r>
          </a:p>
          <a:p>
            <a:pPr marL="1248156" lvl="2" indent="-571500">
              <a:buFont typeface="+mj-lt"/>
              <a:buAutoNum type="alphaUcPeriod"/>
            </a:pPr>
            <a:r>
              <a:rPr lang="en-US" sz="2000" dirty="0"/>
              <a:t>13:20-21 --- Prayer for the recipients of the “book.”</a:t>
            </a:r>
          </a:p>
          <a:p>
            <a:pPr marL="1248156" lvl="2" indent="-571500">
              <a:buFont typeface="+mj-lt"/>
              <a:buAutoNum type="alphaUcPeriod"/>
            </a:pPr>
            <a:r>
              <a:rPr lang="en-US" sz="2000" dirty="0"/>
              <a:t>13:22-24 --- Author’s personal note or appeal.</a:t>
            </a:r>
          </a:p>
          <a:p>
            <a:pPr marL="1248156" lvl="2" indent="-571500">
              <a:buFont typeface="+mj-lt"/>
              <a:buAutoNum type="alphaUcPeriod"/>
            </a:pPr>
            <a:r>
              <a:rPr lang="en-US" sz="2000" dirty="0"/>
              <a:t>13:25 --- Farewell</a:t>
            </a:r>
          </a:p>
          <a:p>
            <a:pPr marL="1248156" lvl="2" indent="-571500">
              <a:buFont typeface="+mj-lt"/>
              <a:buAutoNum type="alphaUcPeriod"/>
            </a:pPr>
            <a:endParaRPr lang="en-US" sz="2000" dirty="0"/>
          </a:p>
        </p:txBody>
      </p:sp>
    </p:spTree>
    <p:extLst>
      <p:ext uri="{BB962C8B-B14F-4D97-AF65-F5344CB8AC3E}">
        <p14:creationId xmlns:p14="http://schemas.microsoft.com/office/powerpoint/2010/main" val="614771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5924F7-C006-E84C-90AE-56AA0581AD74}"/>
              </a:ext>
            </a:extLst>
          </p:cNvPr>
          <p:cNvSpPr txBox="1"/>
          <p:nvPr/>
        </p:nvSpPr>
        <p:spPr>
          <a:xfrm>
            <a:off x="419100" y="428178"/>
            <a:ext cx="8305800" cy="6001643"/>
          </a:xfrm>
          <a:prstGeom prst="rect">
            <a:avLst/>
          </a:prstGeom>
          <a:noFill/>
          <a:ln w="38100">
            <a:solidFill>
              <a:srgbClr val="FFC000"/>
            </a:solidFill>
          </a:ln>
        </p:spPr>
        <p:txBody>
          <a:bodyPr wrap="square" rtlCol="0">
            <a:spAutoFit/>
          </a:bodyPr>
          <a:lstStyle/>
          <a:p>
            <a:pPr algn="ctr"/>
            <a:r>
              <a:rPr lang="en-US" sz="2400" b="1" dirty="0"/>
              <a:t>THE BASIC ADMONITION OF HEBREWS</a:t>
            </a:r>
          </a:p>
          <a:p>
            <a:pPr algn="ctr"/>
            <a:r>
              <a:rPr lang="en-US" sz="2400" b="1" dirty="0">
                <a:latin typeface="Aharoni" panose="02010803020104030203" pitchFamily="2" charset="-79"/>
                <a:cs typeface="Aharoni" panose="02010803020104030203" pitchFamily="2" charset="-79"/>
              </a:rPr>
              <a:t>“LET US” </a:t>
            </a:r>
          </a:p>
          <a:p>
            <a:pPr algn="ctr"/>
            <a:endParaRPr lang="en-US" sz="2400" b="1" dirty="0">
              <a:latin typeface="Aharoni" panose="02010803020104030203" pitchFamily="2" charset="-79"/>
              <a:cs typeface="Aharoni" panose="02010803020104030203" pitchFamily="2" charset="-79"/>
            </a:endParaRPr>
          </a:p>
          <a:p>
            <a:r>
              <a:rPr lang="en-US" sz="2400" dirty="0">
                <a:latin typeface="Calibri" panose="020F0502020204030204" pitchFamily="34" charset="0"/>
                <a:cs typeface="Calibri" panose="020F0502020204030204" pitchFamily="34" charset="0"/>
              </a:rPr>
              <a:t>4:1 	--- 	Fear, lest we come short on the promise</a:t>
            </a:r>
          </a:p>
          <a:p>
            <a:r>
              <a:rPr lang="en-US" sz="2400" dirty="0">
                <a:latin typeface="Calibri" panose="020F0502020204030204" pitchFamily="34" charset="0"/>
                <a:cs typeface="Calibri" panose="020F0502020204030204" pitchFamily="34" charset="0"/>
              </a:rPr>
              <a:t>4:11 	--- 	Labor to enter into the eternal rest</a:t>
            </a:r>
          </a:p>
          <a:p>
            <a:r>
              <a:rPr lang="en-US" sz="2400" dirty="0">
                <a:latin typeface="Calibri" panose="020F0502020204030204" pitchFamily="34" charset="0"/>
                <a:cs typeface="Calibri" panose="020F0502020204030204" pitchFamily="34" charset="0"/>
              </a:rPr>
              <a:t>4:14	---	Hold fast the profession of our faith</a:t>
            </a:r>
          </a:p>
          <a:p>
            <a:r>
              <a:rPr lang="en-US" sz="2400" dirty="0">
                <a:latin typeface="Calibri" panose="020F0502020204030204" pitchFamily="34" charset="0"/>
                <a:cs typeface="Calibri" panose="020F0502020204030204" pitchFamily="34" charset="0"/>
              </a:rPr>
              <a:t>4:16	---	Come boldly into the throne of grace</a:t>
            </a:r>
          </a:p>
          <a:p>
            <a:r>
              <a:rPr lang="en-US" sz="2400" dirty="0">
                <a:latin typeface="Calibri" panose="020F0502020204030204" pitchFamily="34" charset="0"/>
                <a:cs typeface="Calibri" panose="020F0502020204030204" pitchFamily="34" charset="0"/>
              </a:rPr>
              <a:t>6:1	---	Go on unto perfection</a:t>
            </a:r>
          </a:p>
          <a:p>
            <a:r>
              <a:rPr lang="en-US" sz="2400" dirty="0">
                <a:latin typeface="Calibri" panose="020F0502020204030204" pitchFamily="34" charset="0"/>
                <a:cs typeface="Calibri" panose="020F0502020204030204" pitchFamily="34" charset="0"/>
              </a:rPr>
              <a:t>10:22	---	Draw near with a sincere heart of faith</a:t>
            </a:r>
          </a:p>
          <a:p>
            <a:r>
              <a:rPr lang="en-US" sz="2400" dirty="0">
                <a:latin typeface="Calibri" panose="020F0502020204030204" pitchFamily="34" charset="0"/>
                <a:cs typeface="Calibri" panose="020F0502020204030204" pitchFamily="34" charset="0"/>
              </a:rPr>
              <a:t>10:23	---	Hold fast the confession of our faith</a:t>
            </a:r>
          </a:p>
          <a:p>
            <a:r>
              <a:rPr lang="en-US" sz="2400" dirty="0">
                <a:latin typeface="Calibri" panose="020F0502020204030204" pitchFamily="34" charset="0"/>
                <a:cs typeface="Calibri" panose="020F0502020204030204" pitchFamily="34" charset="0"/>
              </a:rPr>
              <a:t>10:24	---	Stir up others to love and good works</a:t>
            </a:r>
          </a:p>
          <a:p>
            <a:r>
              <a:rPr lang="en-US" sz="2400" dirty="0">
                <a:latin typeface="Calibri" panose="020F0502020204030204" pitchFamily="34" charset="0"/>
                <a:cs typeface="Calibri" panose="020F0502020204030204" pitchFamily="34" charset="0"/>
              </a:rPr>
              <a:t>12:1	---	Lay aside every weight of sin</a:t>
            </a:r>
          </a:p>
          <a:p>
            <a:r>
              <a:rPr lang="en-US" sz="2400" dirty="0">
                <a:latin typeface="Calibri" panose="020F0502020204030204" pitchFamily="34" charset="0"/>
                <a:cs typeface="Calibri" panose="020F0502020204030204" pitchFamily="34" charset="0"/>
              </a:rPr>
              <a:t>12:1	---	With patience run the race that is set before us</a:t>
            </a:r>
          </a:p>
          <a:p>
            <a:r>
              <a:rPr lang="en-US" sz="2400" dirty="0">
                <a:latin typeface="Calibri" panose="020F0502020204030204" pitchFamily="34" charset="0"/>
                <a:cs typeface="Calibri" panose="020F0502020204030204" pitchFamily="34" charset="0"/>
              </a:rPr>
              <a:t>12:28	---	Serve with reverence and Godly fear</a:t>
            </a:r>
          </a:p>
          <a:p>
            <a:r>
              <a:rPr lang="en-US" sz="2400" dirty="0">
                <a:latin typeface="Calibri" panose="020F0502020204030204" pitchFamily="34" charset="0"/>
                <a:cs typeface="Calibri" panose="020F0502020204030204" pitchFamily="34" charset="0"/>
              </a:rPr>
              <a:t>13:13	---	Go forth unto the Lord Jesus</a:t>
            </a:r>
          </a:p>
          <a:p>
            <a:r>
              <a:rPr lang="en-US" sz="2400" dirty="0">
                <a:latin typeface="Calibri" panose="020F0502020204030204" pitchFamily="34" charset="0"/>
                <a:cs typeface="Calibri" panose="020F0502020204030204" pitchFamily="34" charset="0"/>
              </a:rPr>
              <a:t>13:15	---	Offer a sacrifice of praise continually</a:t>
            </a:r>
          </a:p>
        </p:txBody>
      </p:sp>
      <p:sp>
        <p:nvSpPr>
          <p:cNvPr id="3" name="TextBox 2">
            <a:extLst>
              <a:ext uri="{FF2B5EF4-FFF2-40B4-BE49-F238E27FC236}">
                <a16:creationId xmlns:a16="http://schemas.microsoft.com/office/drawing/2014/main" id="{18916214-16E1-5C49-BEE0-5DF8912F9A37}"/>
              </a:ext>
            </a:extLst>
          </p:cNvPr>
          <p:cNvSpPr txBox="1"/>
          <p:nvPr/>
        </p:nvSpPr>
        <p:spPr>
          <a:xfrm>
            <a:off x="2667000" y="6517758"/>
            <a:ext cx="2759473" cy="338554"/>
          </a:xfrm>
          <a:prstGeom prst="rect">
            <a:avLst/>
          </a:prstGeom>
          <a:noFill/>
        </p:spPr>
        <p:txBody>
          <a:bodyPr wrap="none" rtlCol="0">
            <a:spAutoFit/>
          </a:bodyPr>
          <a:lstStyle/>
          <a:p>
            <a:r>
              <a:rPr lang="en-US" sz="1600" dirty="0"/>
              <a:t>Robert Harkrider, Ibid, page 31</a:t>
            </a:r>
          </a:p>
        </p:txBody>
      </p:sp>
    </p:spTree>
    <p:extLst>
      <p:ext uri="{BB962C8B-B14F-4D97-AF65-F5344CB8AC3E}">
        <p14:creationId xmlns:p14="http://schemas.microsoft.com/office/powerpoint/2010/main" val="2880877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5924F7-C006-E84C-90AE-56AA0581AD74}"/>
              </a:ext>
            </a:extLst>
          </p:cNvPr>
          <p:cNvSpPr txBox="1"/>
          <p:nvPr/>
        </p:nvSpPr>
        <p:spPr>
          <a:xfrm>
            <a:off x="190500" y="797510"/>
            <a:ext cx="8763000" cy="5262979"/>
          </a:xfrm>
          <a:prstGeom prst="rect">
            <a:avLst/>
          </a:prstGeom>
          <a:noFill/>
          <a:ln w="38100">
            <a:solidFill>
              <a:srgbClr val="FFC000"/>
            </a:solidFill>
          </a:ln>
        </p:spPr>
        <p:txBody>
          <a:bodyPr wrap="square" rtlCol="0">
            <a:spAutoFit/>
          </a:bodyPr>
          <a:lstStyle/>
          <a:p>
            <a:pPr algn="ctr"/>
            <a:r>
              <a:rPr lang="en-US" sz="2400" b="1" dirty="0">
                <a:latin typeface="Aharoni" panose="02010803020104030203" pitchFamily="2" charset="-79"/>
                <a:cs typeface="Aharoni" panose="02010803020104030203" pitchFamily="2" charset="-79"/>
              </a:rPr>
              <a:t>CHRIST, OUR GREAT HIGH PRIEST</a:t>
            </a:r>
          </a:p>
          <a:p>
            <a:pPr algn="ctr"/>
            <a:r>
              <a:rPr lang="en-US" sz="2400" b="1" dirty="0">
                <a:latin typeface="Calibri" panose="020F0502020204030204" pitchFamily="34" charset="0"/>
                <a:cs typeface="Calibri" panose="020F0502020204030204" pitchFamily="34" charset="0"/>
              </a:rPr>
              <a:t>Heb. 5:1-10</a:t>
            </a:r>
          </a:p>
          <a:p>
            <a:pPr algn="ctr"/>
            <a:endParaRPr lang="en-US" sz="2400" b="1" dirty="0">
              <a:latin typeface="Calibri" panose="020F0502020204030204" pitchFamily="34" charset="0"/>
              <a:cs typeface="Calibri" panose="020F0502020204030204" pitchFamily="34" charset="0"/>
            </a:endParaRPr>
          </a:p>
          <a:p>
            <a:r>
              <a:rPr lang="en-US" sz="2400" b="1" dirty="0">
                <a:latin typeface="Calibri" panose="020F0502020204030204" pitchFamily="34" charset="0"/>
                <a:cs typeface="Calibri" panose="020F0502020204030204" pitchFamily="34" charset="0"/>
              </a:rPr>
              <a:t>	</a:t>
            </a:r>
            <a:r>
              <a:rPr lang="en-US" sz="2400" b="1" u="sng" dirty="0">
                <a:latin typeface="Calibri" panose="020F0502020204030204" pitchFamily="34" charset="0"/>
                <a:cs typeface="Calibri" panose="020F0502020204030204" pitchFamily="34" charset="0"/>
              </a:rPr>
              <a:t>Aaron</a:t>
            </a:r>
            <a:r>
              <a:rPr lang="en-US" sz="2400" b="1" dirty="0">
                <a:latin typeface="Calibri" panose="020F0502020204030204" pitchFamily="34" charset="0"/>
                <a:cs typeface="Calibri" panose="020F0502020204030204" pitchFamily="34" charset="0"/>
              </a:rPr>
              <a:t>						</a:t>
            </a:r>
            <a:r>
              <a:rPr lang="en-US" sz="2400" b="1" u="sng" dirty="0">
                <a:latin typeface="Calibri" panose="020F0502020204030204" pitchFamily="34" charset="0"/>
                <a:cs typeface="Calibri" panose="020F0502020204030204" pitchFamily="34" charset="0"/>
              </a:rPr>
              <a:t>Christ</a:t>
            </a:r>
          </a:p>
          <a:p>
            <a:r>
              <a:rPr lang="en-US" sz="2000" b="1" dirty="0">
                <a:latin typeface="Calibri" panose="020F0502020204030204" pitchFamily="34" charset="0"/>
                <a:cs typeface="Calibri" panose="020F0502020204030204" pitchFamily="34" charset="0"/>
              </a:rPr>
              <a:t>Position of supreme importance</a:t>
            </a:r>
            <a:r>
              <a:rPr lang="en-US" sz="2000" dirty="0">
                <a:latin typeface="Calibri" panose="020F0502020204030204" pitchFamily="34" charset="0"/>
                <a:cs typeface="Calibri" panose="020F0502020204030204" pitchFamily="34" charset="0"/>
              </a:rPr>
              <a:t>		---	After order of Melchizedek</a:t>
            </a:r>
          </a:p>
          <a:p>
            <a:r>
              <a:rPr lang="en-US" sz="2000" dirty="0">
                <a:latin typeface="Calibri" panose="020F0502020204030204" pitchFamily="34" charset="0"/>
                <a:cs typeface="Calibri" panose="020F0502020204030204" pitchFamily="34" charset="0"/>
              </a:rPr>
              <a:t>	Nu. 18::1-32 </a:t>
            </a:r>
            <a:r>
              <a:rPr lang="en-US" sz="2000" i="1" dirty="0">
                <a:latin typeface="Calibri" panose="020F0502020204030204" pitchFamily="34" charset="0"/>
                <a:cs typeface="Calibri" panose="020F0502020204030204" pitchFamily="34" charset="0"/>
              </a:rPr>
              <a:t>(5:1)				(5:56) </a:t>
            </a:r>
            <a:r>
              <a:rPr lang="en-US" sz="2000" dirty="0">
                <a:latin typeface="Calibri" panose="020F0502020204030204" pitchFamily="34" charset="0"/>
                <a:cs typeface="Calibri" panose="020F0502020204030204" pitchFamily="34" charset="0"/>
              </a:rPr>
              <a:t>7:4-10; Ge. 14:18-20</a:t>
            </a:r>
          </a:p>
          <a:p>
            <a:endParaRPr lang="en-US" sz="2000" b="1" dirty="0">
              <a:latin typeface="Calibri" panose="020F0502020204030204" pitchFamily="34" charset="0"/>
              <a:cs typeface="Calibri" panose="020F0502020204030204" pitchFamily="34" charset="0"/>
            </a:endParaRPr>
          </a:p>
          <a:p>
            <a:r>
              <a:rPr lang="en-US" sz="2000" b="1" dirty="0">
                <a:latin typeface="Calibri" panose="020F0502020204030204" pitchFamily="34" charset="0"/>
                <a:cs typeface="Calibri" panose="020F0502020204030204" pitchFamily="34" charset="0"/>
              </a:rPr>
              <a:t>Offered gifts and sacrifices 		---	</a:t>
            </a:r>
            <a:r>
              <a:rPr lang="en-US" sz="2000" dirty="0">
                <a:latin typeface="Calibri" panose="020F0502020204030204" pitchFamily="34" charset="0"/>
                <a:cs typeface="Calibri" panose="020F0502020204030204" pitchFamily="34" charset="0"/>
              </a:rPr>
              <a:t>Christ gave Himself</a:t>
            </a:r>
          </a:p>
          <a:p>
            <a:r>
              <a:rPr lang="en-US" sz="2000" dirty="0">
                <a:latin typeface="Calibri" panose="020F0502020204030204" pitchFamily="34" charset="0"/>
                <a:cs typeface="Calibri" panose="020F0502020204030204" pitchFamily="34" charset="0"/>
              </a:rPr>
              <a:t>Nu. 15:22-31; Lev. 4:5; Heb. 9:6-7			</a:t>
            </a:r>
            <a:r>
              <a:rPr lang="en-US" sz="2000" i="1" dirty="0">
                <a:latin typeface="Calibri" panose="020F0502020204030204" pitchFamily="34" charset="0"/>
                <a:cs typeface="Calibri" panose="020F0502020204030204" pitchFamily="34" charset="0"/>
              </a:rPr>
              <a:t>(5:7) </a:t>
            </a:r>
            <a:r>
              <a:rPr lang="en-US" sz="2000" dirty="0">
                <a:latin typeface="Calibri" panose="020F0502020204030204" pitchFamily="34" charset="0"/>
                <a:cs typeface="Calibri" panose="020F0502020204030204" pitchFamily="34" charset="0"/>
              </a:rPr>
              <a:t>9:11-14, 24-28, 10:1-4</a:t>
            </a:r>
          </a:p>
          <a:p>
            <a:endParaRPr lang="en-US" sz="2000" dirty="0">
              <a:latin typeface="Calibri" panose="020F0502020204030204" pitchFamily="34" charset="0"/>
              <a:cs typeface="Calibri" panose="020F0502020204030204" pitchFamily="34" charset="0"/>
            </a:endParaRPr>
          </a:p>
          <a:p>
            <a:r>
              <a:rPr lang="en-US" sz="2000" b="1" dirty="0">
                <a:latin typeface="Calibri" panose="020F0502020204030204" pitchFamily="34" charset="0"/>
                <a:cs typeface="Calibri" panose="020F0502020204030204" pitchFamily="34" charset="0"/>
              </a:rPr>
              <a:t>Represented God and man		---	</a:t>
            </a:r>
            <a:r>
              <a:rPr lang="en-US" sz="2000" dirty="0">
                <a:latin typeface="Calibri" panose="020F0502020204030204" pitchFamily="34" charset="0"/>
                <a:cs typeface="Calibri" panose="020F0502020204030204" pitchFamily="34" charset="0"/>
              </a:rPr>
              <a:t>Author of eternal salvation</a:t>
            </a:r>
          </a:p>
          <a:p>
            <a:r>
              <a:rPr lang="en-US" sz="2000" dirty="0">
                <a:latin typeface="Calibri" panose="020F0502020204030204" pitchFamily="34" charset="0"/>
                <a:cs typeface="Calibri" panose="020F0502020204030204" pitchFamily="34" charset="0"/>
              </a:rPr>
              <a:t>Lev. 9:7; 16:6, 15-16 </a:t>
            </a:r>
            <a:r>
              <a:rPr lang="en-US" sz="2000" i="1" dirty="0">
                <a:latin typeface="Calibri" panose="020F0502020204030204" pitchFamily="34" charset="0"/>
                <a:cs typeface="Calibri" panose="020F0502020204030204" pitchFamily="34" charset="0"/>
              </a:rPr>
              <a:t>(5:2-3)			(5:8-9) </a:t>
            </a:r>
            <a:r>
              <a:rPr lang="en-US" sz="2000" dirty="0">
                <a:latin typeface="Calibri" panose="020F0502020204030204" pitchFamily="34" charset="0"/>
                <a:cs typeface="Calibri" panose="020F0502020204030204" pitchFamily="34" charset="0"/>
              </a:rPr>
              <a:t>2:9-10; Acts 10:34-35</a:t>
            </a:r>
          </a:p>
          <a:p>
            <a:endParaRPr lang="en-US" sz="2000" dirty="0">
              <a:latin typeface="Calibri" panose="020F0502020204030204" pitchFamily="34" charset="0"/>
              <a:cs typeface="Calibri" panose="020F0502020204030204" pitchFamily="34" charset="0"/>
            </a:endParaRPr>
          </a:p>
          <a:p>
            <a:r>
              <a:rPr lang="en-US" sz="2000" b="1" dirty="0">
                <a:latin typeface="Calibri" panose="020F0502020204030204" pitchFamily="34" charset="0"/>
                <a:cs typeface="Calibri" panose="020F0502020204030204" pitchFamily="34" charset="0"/>
              </a:rPr>
              <a:t>Must be called of God </a:t>
            </a:r>
            <a:r>
              <a:rPr lang="en-US" sz="2000" i="1" dirty="0">
                <a:latin typeface="Calibri" panose="020F0502020204030204" pitchFamily="34" charset="0"/>
                <a:cs typeface="Calibri" panose="020F0502020204030204" pitchFamily="34" charset="0"/>
              </a:rPr>
              <a:t>(5:4)		---	</a:t>
            </a:r>
            <a:r>
              <a:rPr lang="en-US" sz="2000" dirty="0">
                <a:latin typeface="Calibri" panose="020F0502020204030204" pitchFamily="34" charset="0"/>
                <a:cs typeface="Calibri" panose="020F0502020204030204" pitchFamily="34" charset="0"/>
              </a:rPr>
              <a:t>Fulfills prophecy </a:t>
            </a:r>
            <a:r>
              <a:rPr lang="en-US" sz="2000" i="1" dirty="0">
                <a:latin typeface="Calibri" panose="020F0502020204030204" pitchFamily="34" charset="0"/>
                <a:cs typeface="Calibri" panose="020F0502020204030204" pitchFamily="34" charset="0"/>
              </a:rPr>
              <a:t>(5:10)</a:t>
            </a:r>
          </a:p>
          <a:p>
            <a:r>
              <a:rPr lang="en-US" sz="2000" dirty="0">
                <a:latin typeface="Calibri" panose="020F0502020204030204" pitchFamily="34" charset="0"/>
                <a:cs typeface="Calibri" panose="020F0502020204030204" pitchFamily="34" charset="0"/>
              </a:rPr>
              <a:t>Ex. 28:29; Lev. 8-10; Nu. 16:17		               </a:t>
            </a:r>
            <a:r>
              <a:rPr lang="en-US" i="1" dirty="0">
                <a:latin typeface="Calibri" panose="020F0502020204030204" pitchFamily="34" charset="0"/>
                <a:cs typeface="Calibri" panose="020F0502020204030204" pitchFamily="34" charset="0"/>
              </a:rPr>
              <a:t>7:13-14; Psa. 110:4; Zech. 6:12-13</a:t>
            </a:r>
            <a:endParaRPr lang="en-US" dirty="0">
              <a:latin typeface="Calibri" panose="020F0502020204030204" pitchFamily="34" charset="0"/>
              <a:cs typeface="Calibri" panose="020F0502020204030204" pitchFamily="34" charset="0"/>
            </a:endParaRPr>
          </a:p>
          <a:p>
            <a:endParaRPr lang="en-US" sz="2000"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458EE867-9565-6E49-9564-254E6B23819C}"/>
              </a:ext>
            </a:extLst>
          </p:cNvPr>
          <p:cNvSpPr txBox="1"/>
          <p:nvPr/>
        </p:nvSpPr>
        <p:spPr>
          <a:xfrm>
            <a:off x="2667000" y="6517758"/>
            <a:ext cx="2775503" cy="338554"/>
          </a:xfrm>
          <a:prstGeom prst="rect">
            <a:avLst/>
          </a:prstGeom>
          <a:noFill/>
        </p:spPr>
        <p:txBody>
          <a:bodyPr wrap="none" rtlCol="0">
            <a:spAutoFit/>
          </a:bodyPr>
          <a:lstStyle/>
          <a:p>
            <a:r>
              <a:rPr lang="en-US" sz="1600" dirty="0"/>
              <a:t>Robert Harkrider, Ibid, page 36</a:t>
            </a:r>
          </a:p>
        </p:txBody>
      </p:sp>
    </p:spTree>
    <p:extLst>
      <p:ext uri="{BB962C8B-B14F-4D97-AF65-F5344CB8AC3E}">
        <p14:creationId xmlns:p14="http://schemas.microsoft.com/office/powerpoint/2010/main" val="3367298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5924F7-C006-E84C-90AE-56AA0581AD74}"/>
              </a:ext>
            </a:extLst>
          </p:cNvPr>
          <p:cNvSpPr txBox="1"/>
          <p:nvPr/>
        </p:nvSpPr>
        <p:spPr>
          <a:xfrm>
            <a:off x="381000" y="268729"/>
            <a:ext cx="8648700" cy="830997"/>
          </a:xfrm>
          <a:prstGeom prst="rect">
            <a:avLst/>
          </a:prstGeom>
          <a:noFill/>
          <a:ln w="38100">
            <a:solidFill>
              <a:srgbClr val="FFC000"/>
            </a:solidFill>
          </a:ln>
        </p:spPr>
        <p:txBody>
          <a:bodyPr wrap="square" rtlCol="0">
            <a:spAutoFit/>
          </a:bodyPr>
          <a:lstStyle/>
          <a:p>
            <a:pPr algn="ctr"/>
            <a:r>
              <a:rPr lang="en-US" sz="2400" b="1" dirty="0">
                <a:latin typeface="Aharoni" panose="02010803020104030203" pitchFamily="2" charset="-79"/>
                <a:cs typeface="Aharoni" panose="02010803020104030203" pitchFamily="2" charset="-79"/>
              </a:rPr>
              <a:t>WHAT MAKES THE NEW COVENANT SO GREAT</a:t>
            </a:r>
          </a:p>
          <a:p>
            <a:pPr algn="ctr"/>
            <a:r>
              <a:rPr lang="en-US" sz="2400" b="1" dirty="0">
                <a:latin typeface="Calibri" panose="020F0502020204030204" pitchFamily="34" charset="0"/>
                <a:cs typeface="Calibri" panose="020F0502020204030204" pitchFamily="34" charset="0"/>
              </a:rPr>
              <a:t>HEB. 8:7-13</a:t>
            </a:r>
          </a:p>
        </p:txBody>
      </p:sp>
      <p:sp>
        <p:nvSpPr>
          <p:cNvPr id="3" name="Parallelogram 2">
            <a:extLst>
              <a:ext uri="{FF2B5EF4-FFF2-40B4-BE49-F238E27FC236}">
                <a16:creationId xmlns:a16="http://schemas.microsoft.com/office/drawing/2014/main" id="{107BF236-8B71-284C-B173-2365083F5465}"/>
              </a:ext>
            </a:extLst>
          </p:cNvPr>
          <p:cNvSpPr/>
          <p:nvPr/>
        </p:nvSpPr>
        <p:spPr>
          <a:xfrm>
            <a:off x="1004388" y="1525643"/>
            <a:ext cx="1597152" cy="2598987"/>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Parallelogram 4">
            <a:extLst>
              <a:ext uri="{FF2B5EF4-FFF2-40B4-BE49-F238E27FC236}">
                <a16:creationId xmlns:a16="http://schemas.microsoft.com/office/drawing/2014/main" id="{CE289931-7DA9-9348-97B4-E93A561644B8}"/>
              </a:ext>
            </a:extLst>
          </p:cNvPr>
          <p:cNvSpPr/>
          <p:nvPr/>
        </p:nvSpPr>
        <p:spPr>
          <a:xfrm>
            <a:off x="2197036" y="1536030"/>
            <a:ext cx="1597152" cy="2598987"/>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a:extLst>
              <a:ext uri="{FF2B5EF4-FFF2-40B4-BE49-F238E27FC236}">
                <a16:creationId xmlns:a16="http://schemas.microsoft.com/office/drawing/2014/main" id="{B3B2C6DF-89B8-B648-9577-1440E5CEB464}"/>
              </a:ext>
            </a:extLst>
          </p:cNvPr>
          <p:cNvCxnSpPr>
            <a:cxnSpLocks/>
          </p:cNvCxnSpPr>
          <p:nvPr/>
        </p:nvCxnSpPr>
        <p:spPr>
          <a:xfrm flipH="1">
            <a:off x="2197036" y="1544368"/>
            <a:ext cx="404505" cy="2664645"/>
          </a:xfrm>
          <a:prstGeom prst="line">
            <a:avLst/>
          </a:prstGeom>
          <a:ln w="762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71DD1A9-50BA-6845-89DA-A5E5651F135D}"/>
              </a:ext>
            </a:extLst>
          </p:cNvPr>
          <p:cNvSpPr txBox="1"/>
          <p:nvPr/>
        </p:nvSpPr>
        <p:spPr>
          <a:xfrm>
            <a:off x="1640473" y="1116008"/>
            <a:ext cx="556563" cy="400110"/>
          </a:xfrm>
          <a:prstGeom prst="rect">
            <a:avLst/>
          </a:prstGeom>
          <a:noFill/>
        </p:spPr>
        <p:txBody>
          <a:bodyPr wrap="none" rtlCol="0">
            <a:spAutoFit/>
          </a:bodyPr>
          <a:lstStyle/>
          <a:p>
            <a:r>
              <a:rPr lang="en-US" sz="2000" dirty="0">
                <a:latin typeface="Aharoni" panose="02010803020104030203" pitchFamily="2" charset="-79"/>
                <a:cs typeface="Aharoni" panose="02010803020104030203" pitchFamily="2" charset="-79"/>
              </a:rPr>
              <a:t>1ST</a:t>
            </a:r>
          </a:p>
        </p:txBody>
      </p:sp>
      <p:sp>
        <p:nvSpPr>
          <p:cNvPr id="15" name="TextBox 14">
            <a:extLst>
              <a:ext uri="{FF2B5EF4-FFF2-40B4-BE49-F238E27FC236}">
                <a16:creationId xmlns:a16="http://schemas.microsoft.com/office/drawing/2014/main" id="{651B2E20-6ADD-E847-9AD2-758DA47DA3F6}"/>
              </a:ext>
            </a:extLst>
          </p:cNvPr>
          <p:cNvSpPr txBox="1"/>
          <p:nvPr/>
        </p:nvSpPr>
        <p:spPr>
          <a:xfrm>
            <a:off x="2874558" y="1124609"/>
            <a:ext cx="675185" cy="400110"/>
          </a:xfrm>
          <a:prstGeom prst="rect">
            <a:avLst/>
          </a:prstGeom>
          <a:noFill/>
        </p:spPr>
        <p:txBody>
          <a:bodyPr wrap="none" rtlCol="0">
            <a:spAutoFit/>
          </a:bodyPr>
          <a:lstStyle/>
          <a:p>
            <a:r>
              <a:rPr lang="en-US" sz="2000" dirty="0">
                <a:latin typeface="Aharoni" panose="02010803020104030203" pitchFamily="2" charset="-79"/>
                <a:cs typeface="Aharoni" panose="02010803020104030203" pitchFamily="2" charset="-79"/>
              </a:rPr>
              <a:t>2ND</a:t>
            </a:r>
          </a:p>
        </p:txBody>
      </p:sp>
      <p:sp>
        <p:nvSpPr>
          <p:cNvPr id="16" name="TextBox 15">
            <a:extLst>
              <a:ext uri="{FF2B5EF4-FFF2-40B4-BE49-F238E27FC236}">
                <a16:creationId xmlns:a16="http://schemas.microsoft.com/office/drawing/2014/main" id="{9E6A0FBE-C9C9-8A4E-86FD-33B7A234CBD5}"/>
              </a:ext>
            </a:extLst>
          </p:cNvPr>
          <p:cNvSpPr txBox="1"/>
          <p:nvPr/>
        </p:nvSpPr>
        <p:spPr>
          <a:xfrm>
            <a:off x="1348727" y="2911359"/>
            <a:ext cx="848309" cy="369332"/>
          </a:xfrm>
          <a:prstGeom prst="rect">
            <a:avLst/>
          </a:prstGeom>
          <a:noFill/>
        </p:spPr>
        <p:txBody>
          <a:bodyPr wrap="none" rtlCol="0">
            <a:spAutoFit/>
          </a:bodyPr>
          <a:lstStyle/>
          <a:p>
            <a:r>
              <a:rPr lang="en-US" b="1" dirty="0"/>
              <a:t>“OLD”</a:t>
            </a:r>
          </a:p>
        </p:txBody>
      </p:sp>
      <p:sp>
        <p:nvSpPr>
          <p:cNvPr id="18" name="TextBox 17">
            <a:extLst>
              <a:ext uri="{FF2B5EF4-FFF2-40B4-BE49-F238E27FC236}">
                <a16:creationId xmlns:a16="http://schemas.microsoft.com/office/drawing/2014/main" id="{DAFBD432-29ED-7348-A1D5-6AC4E01AFDDB}"/>
              </a:ext>
            </a:extLst>
          </p:cNvPr>
          <p:cNvSpPr txBox="1"/>
          <p:nvPr/>
        </p:nvSpPr>
        <p:spPr>
          <a:xfrm>
            <a:off x="2587928" y="2878021"/>
            <a:ext cx="906017" cy="369332"/>
          </a:xfrm>
          <a:prstGeom prst="rect">
            <a:avLst/>
          </a:prstGeom>
          <a:noFill/>
        </p:spPr>
        <p:txBody>
          <a:bodyPr wrap="none" rtlCol="0">
            <a:spAutoFit/>
          </a:bodyPr>
          <a:lstStyle/>
          <a:p>
            <a:r>
              <a:rPr lang="en-US" b="1" dirty="0"/>
              <a:t>“NEW”</a:t>
            </a:r>
          </a:p>
        </p:txBody>
      </p:sp>
      <p:sp>
        <p:nvSpPr>
          <p:cNvPr id="19" name="TextBox 18">
            <a:extLst>
              <a:ext uri="{FF2B5EF4-FFF2-40B4-BE49-F238E27FC236}">
                <a16:creationId xmlns:a16="http://schemas.microsoft.com/office/drawing/2014/main" id="{781633A0-C8C8-0042-AF18-69FCDDD56831}"/>
              </a:ext>
            </a:extLst>
          </p:cNvPr>
          <p:cNvSpPr txBox="1"/>
          <p:nvPr/>
        </p:nvSpPr>
        <p:spPr>
          <a:xfrm>
            <a:off x="457200" y="6019800"/>
            <a:ext cx="276038" cy="369332"/>
          </a:xfrm>
          <a:prstGeom prst="rect">
            <a:avLst/>
          </a:prstGeom>
          <a:noFill/>
        </p:spPr>
        <p:txBody>
          <a:bodyPr wrap="none" rtlCol="0">
            <a:spAutoFit/>
          </a:bodyPr>
          <a:lstStyle/>
          <a:p>
            <a:r>
              <a:rPr lang="en-US" dirty="0"/>
              <a:t>“</a:t>
            </a:r>
          </a:p>
        </p:txBody>
      </p:sp>
      <p:sp>
        <p:nvSpPr>
          <p:cNvPr id="23" name="TextBox 22">
            <a:extLst>
              <a:ext uri="{FF2B5EF4-FFF2-40B4-BE49-F238E27FC236}">
                <a16:creationId xmlns:a16="http://schemas.microsoft.com/office/drawing/2014/main" id="{0F2FE4C7-B53E-CD4F-B5AA-C427B82B2428}"/>
              </a:ext>
            </a:extLst>
          </p:cNvPr>
          <p:cNvSpPr txBox="1"/>
          <p:nvPr/>
        </p:nvSpPr>
        <p:spPr>
          <a:xfrm>
            <a:off x="76200" y="4242351"/>
            <a:ext cx="8991600" cy="2564485"/>
          </a:xfrm>
          <a:prstGeom prst="rect">
            <a:avLst/>
          </a:prstGeom>
          <a:noFill/>
          <a:ln>
            <a:solidFill>
              <a:srgbClr val="FFC000"/>
            </a:solidFill>
          </a:ln>
        </p:spPr>
        <p:txBody>
          <a:bodyPr wrap="square" rtlCol="0">
            <a:spAutoFit/>
          </a:bodyPr>
          <a:lstStyle/>
          <a:p>
            <a:r>
              <a:rPr lang="en-US" dirty="0"/>
              <a:t>“Behold, the days are coming, declares the Lord, when I will make </a:t>
            </a:r>
            <a:r>
              <a:rPr lang="en-US" b="1" dirty="0"/>
              <a:t>a new covenant </a:t>
            </a:r>
            <a:r>
              <a:rPr lang="en-US" dirty="0"/>
              <a:t>with the house of Israel and the house of Judah, 32 </a:t>
            </a:r>
            <a:r>
              <a:rPr lang="en-US" b="1" dirty="0"/>
              <a:t>not like the covenant that I made with their fathers </a:t>
            </a:r>
            <a:r>
              <a:rPr lang="en-US" dirty="0"/>
              <a:t>on the day when I took them by the hand to bring them out of the land of Egypt, my covenant that they broke, though I was their husband, declares the Lord. 33 For this is the covenant that I will make with the house of Israel after those days, declares the Lord: I will put my law within them, and I will write it on their hearts. And I will be their God, and they shall be my people. 34 And no longer shall each one teach his neighbor and each his brother, saying, ‘Know the Lord,’ for they shall all know me, from the least of them to the greatest, declares the Lord. For I will forgive their iniquity, and I will remember their sin no more” (Jer. 31:31-34)</a:t>
            </a:r>
          </a:p>
        </p:txBody>
      </p:sp>
      <p:sp>
        <p:nvSpPr>
          <p:cNvPr id="24" name="TextBox 23">
            <a:extLst>
              <a:ext uri="{FF2B5EF4-FFF2-40B4-BE49-F238E27FC236}">
                <a16:creationId xmlns:a16="http://schemas.microsoft.com/office/drawing/2014/main" id="{C6FF0099-94B8-B54B-AA82-101D2A273FF3}"/>
              </a:ext>
            </a:extLst>
          </p:cNvPr>
          <p:cNvSpPr txBox="1"/>
          <p:nvPr/>
        </p:nvSpPr>
        <p:spPr>
          <a:xfrm>
            <a:off x="4067207" y="1084926"/>
            <a:ext cx="4962494" cy="3136587"/>
          </a:xfrm>
          <a:prstGeom prst="rect">
            <a:avLst/>
          </a:prstGeom>
          <a:noFill/>
        </p:spPr>
        <p:txBody>
          <a:bodyPr wrap="square" rtlCol="0">
            <a:spAutoFit/>
          </a:bodyPr>
          <a:lstStyle/>
          <a:p>
            <a:r>
              <a:rPr lang="en-US" b="1" dirty="0"/>
              <a:t>It replaces a Covenant that had ‘fault”</a:t>
            </a:r>
          </a:p>
          <a:p>
            <a:r>
              <a:rPr lang="en-US" b="1" i="1" dirty="0"/>
              <a:t>	Heb. 7:18-19; 10:1-4 </a:t>
            </a:r>
          </a:p>
          <a:p>
            <a:pPr algn="ctr"/>
            <a:endParaRPr lang="en-US" b="1" i="1" dirty="0"/>
          </a:p>
          <a:p>
            <a:r>
              <a:rPr lang="en-US" b="1" dirty="0"/>
              <a:t>It prompts inner and spiritual response	</a:t>
            </a:r>
          </a:p>
          <a:p>
            <a:r>
              <a:rPr lang="en-US" b="1" dirty="0"/>
              <a:t>	</a:t>
            </a:r>
            <a:r>
              <a:rPr lang="en-US" b="1" i="1" dirty="0"/>
              <a:t>Jn. 3:3-5; 1 Pe. 1:22-23</a:t>
            </a:r>
          </a:p>
          <a:p>
            <a:pPr algn="ctr"/>
            <a:endParaRPr lang="en-US" b="1" dirty="0"/>
          </a:p>
          <a:p>
            <a:r>
              <a:rPr lang="en-US" b="1" dirty="0"/>
              <a:t>All of its adherents know God</a:t>
            </a:r>
          </a:p>
          <a:p>
            <a:r>
              <a:rPr lang="en-US" b="1" dirty="0"/>
              <a:t>  	</a:t>
            </a:r>
            <a:r>
              <a:rPr lang="en-US" b="1" i="1" dirty="0"/>
              <a:t>Heb. 11:6; 2 Cor. 6:6-18</a:t>
            </a:r>
          </a:p>
          <a:p>
            <a:pPr algn="ctr"/>
            <a:endParaRPr lang="en-US" b="1" dirty="0"/>
          </a:p>
          <a:p>
            <a:r>
              <a:rPr lang="en-US" b="1" dirty="0"/>
              <a:t>It reveals God’s system of grace and forgiveness	</a:t>
            </a:r>
            <a:r>
              <a:rPr lang="en-US" b="1" i="1" dirty="0"/>
              <a:t>1 Pe. 1:10-12; Eph. 2:8-10</a:t>
            </a:r>
          </a:p>
        </p:txBody>
      </p:sp>
      <p:sp>
        <p:nvSpPr>
          <p:cNvPr id="13" name="TextBox 12">
            <a:extLst>
              <a:ext uri="{FF2B5EF4-FFF2-40B4-BE49-F238E27FC236}">
                <a16:creationId xmlns:a16="http://schemas.microsoft.com/office/drawing/2014/main" id="{93D89586-5302-BE4F-B1A3-C363EDC46631}"/>
              </a:ext>
            </a:extLst>
          </p:cNvPr>
          <p:cNvSpPr txBox="1"/>
          <p:nvPr/>
        </p:nvSpPr>
        <p:spPr>
          <a:xfrm>
            <a:off x="0" y="1629906"/>
            <a:ext cx="1489297" cy="1077218"/>
          </a:xfrm>
          <a:prstGeom prst="rect">
            <a:avLst/>
          </a:prstGeom>
          <a:noFill/>
        </p:spPr>
        <p:txBody>
          <a:bodyPr wrap="square" rtlCol="0">
            <a:spAutoFit/>
          </a:bodyPr>
          <a:lstStyle/>
          <a:p>
            <a:r>
              <a:rPr lang="en-US" sz="1600" dirty="0"/>
              <a:t>---Robert Harkrider, </a:t>
            </a:r>
          </a:p>
          <a:p>
            <a:r>
              <a:rPr lang="en-US" sz="1600" dirty="0"/>
              <a:t>Ibid, </a:t>
            </a:r>
          </a:p>
          <a:p>
            <a:r>
              <a:rPr lang="en-US" sz="1600" dirty="0"/>
              <a:t>page 69</a:t>
            </a:r>
          </a:p>
        </p:txBody>
      </p:sp>
    </p:spTree>
    <p:extLst>
      <p:ext uri="{BB962C8B-B14F-4D97-AF65-F5344CB8AC3E}">
        <p14:creationId xmlns:p14="http://schemas.microsoft.com/office/powerpoint/2010/main" val="6503636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2F598-5C7C-E74A-9615-AD1DD71D4351}"/>
              </a:ext>
            </a:extLst>
          </p:cNvPr>
          <p:cNvSpPr>
            <a:spLocks noGrp="1"/>
          </p:cNvSpPr>
          <p:nvPr>
            <p:ph type="title"/>
          </p:nvPr>
        </p:nvSpPr>
        <p:spPr/>
        <p:txBody>
          <a:bodyPr>
            <a:normAutofit/>
          </a:bodyPr>
          <a:lstStyle/>
          <a:p>
            <a:r>
              <a:rPr lang="en-US" sz="3200" dirty="0"/>
              <a:t>Conclusion</a:t>
            </a:r>
          </a:p>
        </p:txBody>
      </p:sp>
      <p:sp>
        <p:nvSpPr>
          <p:cNvPr id="3" name="Content Placeholder 2">
            <a:extLst>
              <a:ext uri="{FF2B5EF4-FFF2-40B4-BE49-F238E27FC236}">
                <a16:creationId xmlns:a16="http://schemas.microsoft.com/office/drawing/2014/main" id="{A9168679-63C8-FF4B-A11E-63B953753001}"/>
              </a:ext>
            </a:extLst>
          </p:cNvPr>
          <p:cNvSpPr>
            <a:spLocks noGrp="1"/>
          </p:cNvSpPr>
          <p:nvPr>
            <p:ph idx="1"/>
          </p:nvPr>
        </p:nvSpPr>
        <p:spPr/>
        <p:txBody>
          <a:bodyPr/>
          <a:lstStyle/>
          <a:p>
            <a:pPr marL="118872" indent="0">
              <a:buNone/>
            </a:pPr>
            <a:r>
              <a:rPr lang="en-US" sz="2400" dirty="0"/>
              <a:t>“These Jewish Christians, lacking true insight into the nature and worth of Christianity, moved the author to endeavor to bring them to a better understanding of its excellence and to fortify them against drifting toward apostacy.  He exhibits in detail the the points in which the religion of the New Testament is superior to the Old Testament economy.  Christianity is presented as a permanent, absolute system that brings man into access and fellowship with God which the Old Testament priesthood was incompetent to do.”  </a:t>
            </a:r>
            <a:r>
              <a:rPr lang="en-US" sz="2000" dirty="0"/>
              <a:t>--- </a:t>
            </a:r>
            <a:r>
              <a:rPr lang="en-US" sz="1600" dirty="0"/>
              <a:t>Weldon Warnock, </a:t>
            </a:r>
            <a:r>
              <a:rPr lang="en-US" sz="1600" b="1" dirty="0"/>
              <a:t>Florida College Annual Lectures</a:t>
            </a:r>
            <a:r>
              <a:rPr lang="en-US" sz="1600" dirty="0"/>
              <a:t>, 1988, page 1.</a:t>
            </a:r>
            <a:endParaRPr lang="en-US" dirty="0"/>
          </a:p>
        </p:txBody>
      </p:sp>
    </p:spTree>
    <p:extLst>
      <p:ext uri="{BB962C8B-B14F-4D97-AF65-F5344CB8AC3E}">
        <p14:creationId xmlns:p14="http://schemas.microsoft.com/office/powerpoint/2010/main" val="3255082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4070598380"/>
              </p:ext>
            </p:extLst>
          </p:nvPr>
        </p:nvGraphicFramePr>
        <p:xfrm>
          <a:off x="0" y="9525"/>
          <a:ext cx="9212267" cy="6940890"/>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295275">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63673">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98817">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63673">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531526">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63673">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63673">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57639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381000">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solidFill>
                  </a:tcPr>
                </a:tc>
                <a:tc>
                  <a:txBody>
                    <a:bodyPr/>
                    <a:lstStyle/>
                    <a:p>
                      <a:r>
                        <a:rPr lang="en-US" sz="1300" b="1" dirty="0"/>
                        <a:t>1 Ki. 12-2 Ki. 20; 2 Chr. 10-32</a:t>
                      </a:r>
                    </a:p>
                  </a:txBody>
                  <a:tcPr marL="68580" marR="68580" marT="34290" marB="34290">
                    <a:solidFill>
                      <a:schemeClr val="bg2"/>
                    </a:solidFill>
                  </a:tcPr>
                </a:tc>
                <a:tc>
                  <a:txBody>
                    <a:bodyPr/>
                    <a:lstStyle/>
                    <a:p>
                      <a:pPr algn="ctr"/>
                      <a:r>
                        <a:rPr lang="en-US" sz="1300" b="1" dirty="0"/>
                        <a:t>253</a:t>
                      </a:r>
                    </a:p>
                  </a:txBody>
                  <a:tcPr marL="68580" marR="68580" marT="34290" marB="34290">
                    <a:solidFill>
                      <a:schemeClr val="bg2"/>
                    </a:solidFill>
                  </a:tcPr>
                </a:tc>
                <a:tc>
                  <a:txBody>
                    <a:bodyPr/>
                    <a:lstStyle/>
                    <a:p>
                      <a:r>
                        <a:rPr lang="en-US" sz="1300" b="1" dirty="0"/>
                        <a:t>Elijah</a:t>
                      </a:r>
                    </a:p>
                  </a:txBody>
                  <a:tcPr marL="68580" marR="68580" marT="34290" marB="34290">
                    <a:solidFill>
                      <a:schemeClr val="bg2"/>
                    </a:solidFill>
                  </a:tcPr>
                </a:tc>
                <a:extLst>
                  <a:ext uri="{0D108BD9-81ED-4DB2-BD59-A6C34878D82A}">
                    <a16:rowId xmlns:a16="http://schemas.microsoft.com/office/drawing/2014/main" val="10009"/>
                  </a:ext>
                </a:extLst>
              </a:tr>
              <a:tr h="377607">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bg2"/>
                    </a:solidFill>
                  </a:tcPr>
                </a:tc>
                <a:tc>
                  <a:txBody>
                    <a:bodyPr/>
                    <a:lstStyle/>
                    <a:p>
                      <a:r>
                        <a:rPr lang="en-US" sz="1300" b="1" dirty="0"/>
                        <a:t>2 Ki. 21-25; 2 Chr. 10-32</a:t>
                      </a:r>
                    </a:p>
                  </a:txBody>
                  <a:tcPr marL="68580" marR="68580" marT="34290" marB="34290">
                    <a:solidFill>
                      <a:schemeClr val="bg2"/>
                    </a:solidFill>
                  </a:tcPr>
                </a:tc>
                <a:tc>
                  <a:txBody>
                    <a:bodyPr/>
                    <a:lstStyle/>
                    <a:p>
                      <a:pPr algn="ctr"/>
                      <a:r>
                        <a:rPr lang="en-US" sz="1300" b="1" dirty="0"/>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407011">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63673">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dirty="0"/>
                        <a:t>92</a:t>
                      </a:r>
                    </a:p>
                  </a:txBody>
                  <a:tcPr marL="68580" marR="68580" marT="34290" marB="34290">
                    <a:solidFill>
                      <a:schemeClr val="bg2"/>
                    </a:solidFill>
                  </a:tcPr>
                </a:tc>
                <a:tc>
                  <a:txBody>
                    <a:bodyPr/>
                    <a:lstStyle/>
                    <a:p>
                      <a:r>
                        <a:rPr lang="en-US" sz="1300" b="1" dirty="0"/>
                        <a:t>Ezra</a:t>
                      </a:r>
                    </a:p>
                  </a:txBody>
                  <a:tcPr marL="68580" marR="68580" marT="34290" marB="34290">
                    <a:solidFill>
                      <a:schemeClr val="bg2"/>
                    </a:solidFill>
                  </a:tcPr>
                </a:tc>
                <a:extLst>
                  <a:ext uri="{0D108BD9-81ED-4DB2-BD59-A6C34878D82A}">
                    <a16:rowId xmlns:a16="http://schemas.microsoft.com/office/drawing/2014/main" val="10012"/>
                  </a:ext>
                </a:extLst>
              </a:tr>
              <a:tr h="576901">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bg2"/>
                    </a:solidFill>
                  </a:tcPr>
                </a:tc>
                <a:tc>
                  <a:txBody>
                    <a:bodyPr/>
                    <a:lstStyle/>
                    <a:p>
                      <a:r>
                        <a:rPr lang="en-US" sz="1300" b="1" dirty="0"/>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Maccabee</a:t>
                      </a:r>
                    </a:p>
                  </a:txBody>
                  <a:tcPr marL="68580" marR="68580" marT="34290" marB="34290">
                    <a:solidFill>
                      <a:schemeClr val="bg2"/>
                    </a:solidFill>
                  </a:tcPr>
                </a:tc>
                <a:extLst>
                  <a:ext uri="{0D108BD9-81ED-4DB2-BD59-A6C34878D82A}">
                    <a16:rowId xmlns:a16="http://schemas.microsoft.com/office/drawing/2014/main" val="10013"/>
                  </a:ext>
                </a:extLst>
              </a:tr>
              <a:tr h="557690">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birth of Jesus to ascension</a:t>
                      </a:r>
                    </a:p>
                  </a:txBody>
                  <a:tcPr marL="68580" marR="68580" marT="34290" marB="34290">
                    <a:solidFill>
                      <a:schemeClr val="bg2"/>
                    </a:solidFill>
                  </a:tcPr>
                </a:tc>
                <a:tc>
                  <a:txBody>
                    <a:bodyPr/>
                    <a:lstStyle/>
                    <a:p>
                      <a:r>
                        <a:rPr lang="en-US" sz="1300" b="1" dirty="0"/>
                        <a:t>Mt-Jhn 21; Acts1</a:t>
                      </a:r>
                    </a:p>
                  </a:txBody>
                  <a:tcPr marL="68580" marR="68580" marT="34290" marB="34290">
                    <a:solidFill>
                      <a:schemeClr val="bg2"/>
                    </a:solidFill>
                  </a:tcPr>
                </a:tc>
                <a:tc>
                  <a:txBody>
                    <a:bodyPr/>
                    <a:lstStyle/>
                    <a:p>
                      <a:pPr algn="ctr"/>
                      <a:r>
                        <a:rPr lang="en-US" sz="1300" b="1" dirty="0"/>
                        <a:t>34</a:t>
                      </a:r>
                    </a:p>
                  </a:txBody>
                  <a:tcPr marL="68580" marR="68580" marT="34290" marB="34290">
                    <a:solidFill>
                      <a:schemeClr val="bg2"/>
                    </a:solidFill>
                  </a:tcPr>
                </a:tc>
                <a:tc>
                  <a:txBody>
                    <a:bodyPr/>
                    <a:lstStyle/>
                    <a:p>
                      <a:r>
                        <a:rPr lang="en-US" sz="1300" b="1" dirty="0"/>
                        <a:t>Jesus</a:t>
                      </a:r>
                    </a:p>
                  </a:txBody>
                  <a:tcPr marL="68580" marR="68580" marT="34290" marB="34290">
                    <a:solidFill>
                      <a:schemeClr val="bg2"/>
                    </a:solidFill>
                  </a:tcPr>
                </a:tc>
                <a:extLst>
                  <a:ext uri="{0D108BD9-81ED-4DB2-BD59-A6C34878D82A}">
                    <a16:rowId xmlns:a16="http://schemas.microsoft.com/office/drawing/2014/main" val="10014"/>
                  </a:ext>
                </a:extLst>
              </a:tr>
              <a:tr h="498817">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ascension to death of John (96 AD approx.)</a:t>
                      </a:r>
                    </a:p>
                  </a:txBody>
                  <a:tcPr marL="68580" marR="68580" marT="34290" marB="34290">
                    <a:solidFill>
                      <a:srgbClr val="FFFF00"/>
                    </a:solidFill>
                  </a:tcPr>
                </a:tc>
                <a:tc>
                  <a:txBody>
                    <a:bodyPr/>
                    <a:lstStyle/>
                    <a:p>
                      <a:r>
                        <a:rPr lang="en-US" sz="1300" b="1" dirty="0"/>
                        <a:t>Acts 2-Revelation</a:t>
                      </a:r>
                    </a:p>
                  </a:txBody>
                  <a:tcPr marL="68580" marR="68580" marT="34290" marB="34290">
                    <a:solidFill>
                      <a:srgbClr val="FFFF00"/>
                    </a:solidFill>
                  </a:tcPr>
                </a:tc>
                <a:tc>
                  <a:txBody>
                    <a:bodyPr/>
                    <a:lstStyle/>
                    <a:p>
                      <a:pPr algn="ctr"/>
                      <a:r>
                        <a:rPr lang="en-US" sz="1300" b="1" dirty="0"/>
                        <a:t>70</a:t>
                      </a:r>
                    </a:p>
                  </a:txBody>
                  <a:tcPr marL="68580" marR="68580" marT="34290" marB="34290">
                    <a:solidFill>
                      <a:srgbClr val="FFFF00"/>
                    </a:solidFill>
                  </a:tcPr>
                </a:tc>
                <a:tc>
                  <a:txBody>
                    <a:bodyPr/>
                    <a:lstStyle/>
                    <a:p>
                      <a:r>
                        <a:rPr lang="en-US" sz="1300" b="1" dirty="0"/>
                        <a:t>Paul</a:t>
                      </a:r>
                    </a:p>
                  </a:txBody>
                  <a:tcPr marL="68580" marR="68580" marT="34290" marB="34290">
                    <a:solidFill>
                      <a:srgbClr val="FFFF00"/>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33EFE-BD42-BF4C-9675-76C4906B3D75}"/>
              </a:ext>
            </a:extLst>
          </p:cNvPr>
          <p:cNvSpPr txBox="1"/>
          <p:nvPr/>
        </p:nvSpPr>
        <p:spPr>
          <a:xfrm>
            <a:off x="1447800" y="117693"/>
            <a:ext cx="2057400" cy="6740307"/>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Matthew</a:t>
            </a:r>
          </a:p>
          <a:p>
            <a:r>
              <a:rPr lang="en-US" sz="1600" b="1" dirty="0">
                <a:latin typeface="Arial" panose="020B0604020202020204" pitchFamily="34" charset="0"/>
                <a:cs typeface="Arial" panose="020B0604020202020204" pitchFamily="34" charset="0"/>
              </a:rPr>
              <a:t>Mark</a:t>
            </a:r>
          </a:p>
          <a:p>
            <a:r>
              <a:rPr lang="en-US" sz="1600" b="1" dirty="0">
                <a:latin typeface="Arial" panose="020B0604020202020204" pitchFamily="34" charset="0"/>
                <a:cs typeface="Arial" panose="020B0604020202020204" pitchFamily="34" charset="0"/>
              </a:rPr>
              <a:t>Luke </a:t>
            </a:r>
          </a:p>
          <a:p>
            <a:r>
              <a:rPr lang="en-US" sz="1600" b="1" dirty="0">
                <a:latin typeface="Arial" panose="020B0604020202020204" pitchFamily="34" charset="0"/>
                <a:cs typeface="Arial" panose="020B0604020202020204" pitchFamily="34" charset="0"/>
              </a:rPr>
              <a:t>John</a:t>
            </a:r>
          </a:p>
          <a:p>
            <a:r>
              <a:rPr lang="en-US" sz="1600" b="1" dirty="0">
                <a:latin typeface="Arial" panose="020B0604020202020204" pitchFamily="34" charset="0"/>
                <a:cs typeface="Arial" panose="020B0604020202020204" pitchFamily="34" charset="0"/>
              </a:rPr>
              <a:t>Acts</a:t>
            </a:r>
          </a:p>
          <a:p>
            <a:r>
              <a:rPr lang="en-US" sz="1600" b="1" dirty="0">
                <a:latin typeface="Arial" panose="020B0604020202020204" pitchFamily="34" charset="0"/>
                <a:cs typeface="Arial" panose="020B0604020202020204" pitchFamily="34" charset="0"/>
              </a:rPr>
              <a:t>Romans</a:t>
            </a:r>
          </a:p>
          <a:p>
            <a:r>
              <a:rPr lang="en-US" sz="1600" b="1" dirty="0">
                <a:latin typeface="Arial" panose="020B0604020202020204" pitchFamily="34" charset="0"/>
                <a:cs typeface="Arial" panose="020B0604020202020204" pitchFamily="34" charset="0"/>
              </a:rPr>
              <a:t>1 Corinthians</a:t>
            </a:r>
          </a:p>
          <a:p>
            <a:r>
              <a:rPr lang="en-US" sz="1600" b="1" dirty="0">
                <a:latin typeface="Arial" panose="020B0604020202020204" pitchFamily="34" charset="0"/>
                <a:cs typeface="Arial" panose="020B0604020202020204" pitchFamily="34" charset="0"/>
              </a:rPr>
              <a:t>2 Corinthians</a:t>
            </a:r>
          </a:p>
          <a:p>
            <a:r>
              <a:rPr lang="en-US" sz="1600" b="1" dirty="0">
                <a:latin typeface="Arial" panose="020B0604020202020204" pitchFamily="34" charset="0"/>
                <a:cs typeface="Arial" panose="020B0604020202020204" pitchFamily="34" charset="0"/>
              </a:rPr>
              <a:t>Galatians</a:t>
            </a:r>
          </a:p>
          <a:p>
            <a:r>
              <a:rPr lang="en-US" sz="1600" b="1" dirty="0">
                <a:latin typeface="Arial" panose="020B0604020202020204" pitchFamily="34" charset="0"/>
                <a:cs typeface="Arial" panose="020B0604020202020204" pitchFamily="34" charset="0"/>
              </a:rPr>
              <a:t>Ephesians</a:t>
            </a:r>
          </a:p>
          <a:p>
            <a:r>
              <a:rPr lang="en-US" sz="1600" b="1" dirty="0">
                <a:latin typeface="Arial" panose="020B0604020202020204" pitchFamily="34" charset="0"/>
                <a:cs typeface="Arial" panose="020B0604020202020204" pitchFamily="34" charset="0"/>
              </a:rPr>
              <a:t>Philippians</a:t>
            </a:r>
          </a:p>
          <a:p>
            <a:r>
              <a:rPr lang="en-US" sz="1600" b="1" dirty="0">
                <a:latin typeface="Arial" panose="020B0604020202020204" pitchFamily="34" charset="0"/>
                <a:cs typeface="Arial" panose="020B0604020202020204" pitchFamily="34" charset="0"/>
              </a:rPr>
              <a:t>Colossians</a:t>
            </a:r>
          </a:p>
          <a:p>
            <a:r>
              <a:rPr lang="en-US" sz="1600" b="1" dirty="0">
                <a:latin typeface="Arial" panose="020B0604020202020204" pitchFamily="34" charset="0"/>
                <a:cs typeface="Arial" panose="020B0604020202020204" pitchFamily="34" charset="0"/>
              </a:rPr>
              <a:t>1 Thessalonians</a:t>
            </a:r>
          </a:p>
          <a:p>
            <a:r>
              <a:rPr lang="en-US" sz="1600" b="1" dirty="0">
                <a:latin typeface="Arial" panose="020B0604020202020204" pitchFamily="34" charset="0"/>
                <a:cs typeface="Arial" panose="020B0604020202020204" pitchFamily="34" charset="0"/>
              </a:rPr>
              <a:t>2 Thessalonians</a:t>
            </a:r>
          </a:p>
          <a:p>
            <a:r>
              <a:rPr lang="en-US" sz="1600" b="1" dirty="0">
                <a:latin typeface="Arial" panose="020B0604020202020204" pitchFamily="34" charset="0"/>
                <a:cs typeface="Arial" panose="020B0604020202020204" pitchFamily="34" charset="0"/>
              </a:rPr>
              <a:t>1 Timothy</a:t>
            </a:r>
          </a:p>
          <a:p>
            <a:r>
              <a:rPr lang="en-US" sz="1600" b="1" dirty="0">
                <a:latin typeface="Arial" panose="020B0604020202020204" pitchFamily="34" charset="0"/>
                <a:cs typeface="Arial" panose="020B0604020202020204" pitchFamily="34" charset="0"/>
              </a:rPr>
              <a:t>2 Timothy</a:t>
            </a:r>
          </a:p>
          <a:p>
            <a:r>
              <a:rPr lang="en-US" sz="1600" b="1" dirty="0">
                <a:latin typeface="Arial" panose="020B0604020202020204" pitchFamily="34" charset="0"/>
                <a:cs typeface="Arial" panose="020B0604020202020204" pitchFamily="34" charset="0"/>
              </a:rPr>
              <a:t>Titus</a:t>
            </a:r>
          </a:p>
          <a:p>
            <a:r>
              <a:rPr lang="en-US" sz="1600" b="1" dirty="0">
                <a:latin typeface="Arial" panose="020B0604020202020204" pitchFamily="34" charset="0"/>
                <a:cs typeface="Arial" panose="020B0604020202020204" pitchFamily="34" charset="0"/>
              </a:rPr>
              <a:t>Philemon </a:t>
            </a:r>
          </a:p>
          <a:p>
            <a:r>
              <a:rPr lang="en-US" sz="1600" b="1" dirty="0">
                <a:latin typeface="Arial" panose="020B0604020202020204" pitchFamily="34" charset="0"/>
                <a:cs typeface="Arial" panose="020B0604020202020204" pitchFamily="34" charset="0"/>
              </a:rPr>
              <a:t>Hebrews</a:t>
            </a:r>
          </a:p>
          <a:p>
            <a:r>
              <a:rPr lang="en-US" sz="1600" b="1" dirty="0">
                <a:latin typeface="Arial" panose="020B0604020202020204" pitchFamily="34" charset="0"/>
                <a:cs typeface="Arial" panose="020B0604020202020204" pitchFamily="34" charset="0"/>
              </a:rPr>
              <a:t>James</a:t>
            </a:r>
          </a:p>
          <a:p>
            <a:r>
              <a:rPr lang="en-US" sz="1600" b="1" dirty="0">
                <a:latin typeface="Arial" panose="020B0604020202020204" pitchFamily="34" charset="0"/>
                <a:cs typeface="Arial" panose="020B0604020202020204" pitchFamily="34" charset="0"/>
              </a:rPr>
              <a:t>1 Peter</a:t>
            </a:r>
          </a:p>
          <a:p>
            <a:r>
              <a:rPr lang="en-US" sz="1600" b="1" dirty="0">
                <a:latin typeface="Arial" panose="020B0604020202020204" pitchFamily="34" charset="0"/>
                <a:cs typeface="Arial" panose="020B0604020202020204" pitchFamily="34" charset="0"/>
              </a:rPr>
              <a:t>2 Peter</a:t>
            </a:r>
          </a:p>
          <a:p>
            <a:r>
              <a:rPr lang="en-US" sz="1600" b="1" dirty="0">
                <a:latin typeface="Arial" panose="020B0604020202020204" pitchFamily="34" charset="0"/>
                <a:cs typeface="Arial" panose="020B0604020202020204" pitchFamily="34" charset="0"/>
              </a:rPr>
              <a:t>1 John</a:t>
            </a:r>
          </a:p>
          <a:p>
            <a:r>
              <a:rPr lang="en-US" sz="1600" b="1" dirty="0">
                <a:latin typeface="Arial" panose="020B0604020202020204" pitchFamily="34" charset="0"/>
                <a:cs typeface="Arial" panose="020B0604020202020204" pitchFamily="34" charset="0"/>
              </a:rPr>
              <a:t>2 John</a:t>
            </a:r>
          </a:p>
          <a:p>
            <a:r>
              <a:rPr lang="en-US" sz="1600" b="1" dirty="0">
                <a:latin typeface="Arial" panose="020B0604020202020204" pitchFamily="34" charset="0"/>
                <a:cs typeface="Arial" panose="020B0604020202020204" pitchFamily="34" charset="0"/>
              </a:rPr>
              <a:t>3 John</a:t>
            </a:r>
          </a:p>
          <a:p>
            <a:r>
              <a:rPr lang="en-US" sz="1600" b="1" dirty="0">
                <a:latin typeface="Arial" panose="020B0604020202020204" pitchFamily="34" charset="0"/>
                <a:cs typeface="Arial" panose="020B0604020202020204" pitchFamily="34" charset="0"/>
              </a:rPr>
              <a:t>Jude</a:t>
            </a:r>
          </a:p>
          <a:p>
            <a:r>
              <a:rPr lang="en-US" sz="1600" b="1" dirty="0">
                <a:latin typeface="Arial" panose="020B0604020202020204" pitchFamily="34" charset="0"/>
                <a:cs typeface="Arial" panose="020B0604020202020204" pitchFamily="34" charset="0"/>
              </a:rPr>
              <a:t>Revelation</a:t>
            </a:r>
          </a:p>
        </p:txBody>
      </p:sp>
      <p:sp>
        <p:nvSpPr>
          <p:cNvPr id="4" name="TextBox 3">
            <a:extLst>
              <a:ext uri="{FF2B5EF4-FFF2-40B4-BE49-F238E27FC236}">
                <a16:creationId xmlns:a16="http://schemas.microsoft.com/office/drawing/2014/main" id="{94FAC7AB-4D08-0F40-BB9F-C5E491FC73EC}"/>
              </a:ext>
            </a:extLst>
          </p:cNvPr>
          <p:cNvSpPr txBox="1"/>
          <p:nvPr/>
        </p:nvSpPr>
        <p:spPr>
          <a:xfrm>
            <a:off x="6019800" y="125290"/>
            <a:ext cx="3094828" cy="7471373"/>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James	          	50 AD	</a:t>
            </a:r>
          </a:p>
          <a:p>
            <a:r>
              <a:rPr lang="en-US" sz="1600" b="1" dirty="0">
                <a:latin typeface="Arial" panose="020B0604020202020204" pitchFamily="34" charset="0"/>
                <a:cs typeface="Arial" panose="020B0604020202020204" pitchFamily="34" charset="0"/>
              </a:rPr>
              <a:t>Mark		50 AD</a:t>
            </a:r>
          </a:p>
          <a:p>
            <a:r>
              <a:rPr lang="en-US" sz="1600" b="1" dirty="0">
                <a:latin typeface="Arial" panose="020B0604020202020204" pitchFamily="34" charset="0"/>
                <a:cs typeface="Arial" panose="020B0604020202020204" pitchFamily="34" charset="0"/>
              </a:rPr>
              <a:t>1 Thessalonians	52 AD</a:t>
            </a:r>
          </a:p>
          <a:p>
            <a:r>
              <a:rPr lang="en-US" sz="1600" b="1" dirty="0">
                <a:latin typeface="Arial" panose="020B0604020202020204" pitchFamily="34" charset="0"/>
                <a:cs typeface="Arial" panose="020B0604020202020204" pitchFamily="34" charset="0"/>
              </a:rPr>
              <a:t>2 Thessalonians	52 AD</a:t>
            </a:r>
          </a:p>
          <a:p>
            <a:r>
              <a:rPr lang="en-US" sz="1600" b="1" dirty="0">
                <a:latin typeface="Arial" panose="020B0604020202020204" pitchFamily="34" charset="0"/>
                <a:cs typeface="Arial" panose="020B0604020202020204" pitchFamily="34" charset="0"/>
              </a:rPr>
              <a:t>1 Corinthians	57 AD</a:t>
            </a:r>
          </a:p>
          <a:p>
            <a:r>
              <a:rPr lang="en-US" sz="1600" b="1" dirty="0">
                <a:latin typeface="Arial" panose="020B0604020202020204" pitchFamily="34" charset="0"/>
                <a:cs typeface="Arial" panose="020B0604020202020204" pitchFamily="34" charset="0"/>
              </a:rPr>
              <a:t>2 Corinthians	57 AD</a:t>
            </a:r>
          </a:p>
          <a:p>
            <a:r>
              <a:rPr lang="en-US" sz="1600" b="1" dirty="0">
                <a:latin typeface="Arial" panose="020B0604020202020204" pitchFamily="34" charset="0"/>
                <a:cs typeface="Arial" panose="020B0604020202020204" pitchFamily="34" charset="0"/>
              </a:rPr>
              <a:t>Galatians	58 AD</a:t>
            </a:r>
          </a:p>
          <a:p>
            <a:r>
              <a:rPr lang="en-US" sz="1600" b="1" dirty="0">
                <a:latin typeface="Arial" panose="020B0604020202020204" pitchFamily="34" charset="0"/>
                <a:cs typeface="Arial" panose="020B0604020202020204" pitchFamily="34" charset="0"/>
              </a:rPr>
              <a:t>Romans		58 AD</a:t>
            </a:r>
          </a:p>
          <a:p>
            <a:r>
              <a:rPr lang="en-US" sz="1600" b="1" dirty="0">
                <a:latin typeface="Arial" panose="020B0604020202020204" pitchFamily="34" charset="0"/>
                <a:cs typeface="Arial" panose="020B0604020202020204" pitchFamily="34" charset="0"/>
              </a:rPr>
              <a:t>Matthew		58 AD</a:t>
            </a:r>
          </a:p>
          <a:p>
            <a:r>
              <a:rPr lang="en-US" sz="1600" b="1" dirty="0">
                <a:latin typeface="Arial" panose="020B0604020202020204" pitchFamily="34" charset="0"/>
                <a:cs typeface="Arial" panose="020B0604020202020204" pitchFamily="34" charset="0"/>
              </a:rPr>
              <a:t>Luke		58 AD</a:t>
            </a:r>
          </a:p>
          <a:p>
            <a:r>
              <a:rPr lang="en-US" sz="1600" b="1" dirty="0">
                <a:latin typeface="Arial" panose="020B0604020202020204" pitchFamily="34" charset="0"/>
                <a:cs typeface="Arial" panose="020B0604020202020204" pitchFamily="34" charset="0"/>
              </a:rPr>
              <a:t>Acts		62 AD</a:t>
            </a:r>
          </a:p>
          <a:p>
            <a:r>
              <a:rPr lang="en-US" sz="1600" b="1" dirty="0">
                <a:latin typeface="Arial" panose="020B0604020202020204" pitchFamily="34" charset="0"/>
                <a:cs typeface="Arial" panose="020B0604020202020204" pitchFamily="34" charset="0"/>
              </a:rPr>
              <a:t>Philippians	62 AD</a:t>
            </a:r>
          </a:p>
          <a:p>
            <a:r>
              <a:rPr lang="en-US" sz="1600" b="1" dirty="0">
                <a:latin typeface="Arial" panose="020B0604020202020204" pitchFamily="34" charset="0"/>
                <a:cs typeface="Arial" panose="020B0604020202020204" pitchFamily="34" charset="0"/>
              </a:rPr>
              <a:t>Philemon	62 AD</a:t>
            </a:r>
          </a:p>
          <a:p>
            <a:r>
              <a:rPr lang="en-US" sz="1600" b="1" dirty="0">
                <a:latin typeface="Arial" panose="020B0604020202020204" pitchFamily="34" charset="0"/>
                <a:cs typeface="Arial" panose="020B0604020202020204" pitchFamily="34" charset="0"/>
              </a:rPr>
              <a:t>Colossians	62 AD</a:t>
            </a:r>
          </a:p>
          <a:p>
            <a:r>
              <a:rPr lang="en-US" sz="1600" b="1" dirty="0">
                <a:latin typeface="Arial" panose="020B0604020202020204" pitchFamily="34" charset="0"/>
                <a:cs typeface="Arial" panose="020B0604020202020204" pitchFamily="34" charset="0"/>
              </a:rPr>
              <a:t>Ephesians	62 AD</a:t>
            </a:r>
          </a:p>
          <a:p>
            <a:r>
              <a:rPr lang="en-US" sz="1600" b="1" dirty="0">
                <a:latin typeface="Arial" panose="020B0604020202020204" pitchFamily="34" charset="0"/>
                <a:cs typeface="Arial" panose="020B0604020202020204" pitchFamily="34" charset="0"/>
              </a:rPr>
              <a:t>1 Peter		65 AD</a:t>
            </a:r>
          </a:p>
          <a:p>
            <a:r>
              <a:rPr lang="en-US" sz="1600" b="1" dirty="0">
                <a:latin typeface="Arial" panose="020B0604020202020204" pitchFamily="34" charset="0"/>
                <a:cs typeface="Arial" panose="020B0604020202020204" pitchFamily="34" charset="0"/>
              </a:rPr>
              <a:t>2 Peter 		67 AD</a:t>
            </a:r>
          </a:p>
          <a:p>
            <a:r>
              <a:rPr lang="en-US" sz="1600" b="1" dirty="0">
                <a:latin typeface="Arial" panose="020B0604020202020204" pitchFamily="34" charset="0"/>
                <a:cs typeface="Arial" panose="020B0604020202020204" pitchFamily="34" charset="0"/>
              </a:rPr>
              <a:t>Jude 		67 AD</a:t>
            </a:r>
          </a:p>
          <a:p>
            <a:r>
              <a:rPr lang="en-US" sz="1600" b="1" dirty="0">
                <a:latin typeface="Arial" panose="020B0604020202020204" pitchFamily="34" charset="0"/>
                <a:cs typeface="Arial" panose="020B0604020202020204" pitchFamily="34" charset="0"/>
              </a:rPr>
              <a:t>Titus		67 AD</a:t>
            </a:r>
          </a:p>
          <a:p>
            <a:r>
              <a:rPr lang="en-US" sz="1600" b="1" dirty="0">
                <a:latin typeface="Arial" panose="020B0604020202020204" pitchFamily="34" charset="0"/>
                <a:cs typeface="Arial" panose="020B0604020202020204" pitchFamily="34" charset="0"/>
              </a:rPr>
              <a:t>1 Timothy	67 AD</a:t>
            </a:r>
          </a:p>
          <a:p>
            <a:r>
              <a:rPr lang="en-US" sz="1600" b="1" dirty="0">
                <a:latin typeface="Arial" panose="020B0604020202020204" pitchFamily="34" charset="0"/>
                <a:cs typeface="Arial" panose="020B0604020202020204" pitchFamily="34" charset="0"/>
              </a:rPr>
              <a:t>2 Timothy	68 AD</a:t>
            </a:r>
          </a:p>
          <a:p>
            <a:r>
              <a:rPr lang="en-US" sz="1600" b="1" u="sng" dirty="0">
                <a:latin typeface="Arial" panose="020B0604020202020204" pitchFamily="34" charset="0"/>
                <a:cs typeface="Arial" panose="020B0604020202020204" pitchFamily="34" charset="0"/>
              </a:rPr>
              <a:t>Hebrews	</a:t>
            </a:r>
            <a:r>
              <a:rPr lang="en-US" sz="1600" b="1" dirty="0">
                <a:latin typeface="Arial" panose="020B0604020202020204" pitchFamily="34" charset="0"/>
                <a:cs typeface="Arial" panose="020B0604020202020204" pitchFamily="34" charset="0"/>
              </a:rPr>
              <a:t>	69 AD</a:t>
            </a:r>
          </a:p>
          <a:p>
            <a:r>
              <a:rPr lang="en-US" sz="1600" b="1" dirty="0">
                <a:latin typeface="Arial" panose="020B0604020202020204" pitchFamily="34" charset="0"/>
                <a:cs typeface="Arial" panose="020B0604020202020204" pitchFamily="34" charset="0"/>
              </a:rPr>
              <a:t>John (Gospel)	85 AD</a:t>
            </a:r>
          </a:p>
          <a:p>
            <a:r>
              <a:rPr lang="en-US" sz="1600" b="1" dirty="0">
                <a:latin typeface="Arial" panose="020B0604020202020204" pitchFamily="34" charset="0"/>
                <a:cs typeface="Arial" panose="020B0604020202020204" pitchFamily="34" charset="0"/>
              </a:rPr>
              <a:t>1 John		85 AD</a:t>
            </a:r>
          </a:p>
          <a:p>
            <a:r>
              <a:rPr lang="en-US" sz="1600" b="1" dirty="0">
                <a:latin typeface="Arial" panose="020B0604020202020204" pitchFamily="34" charset="0"/>
                <a:cs typeface="Arial" panose="020B0604020202020204" pitchFamily="34" charset="0"/>
              </a:rPr>
              <a:t>2 John		85 AD</a:t>
            </a:r>
          </a:p>
          <a:p>
            <a:r>
              <a:rPr lang="en-US" sz="1600" b="1" dirty="0">
                <a:latin typeface="Arial" panose="020B0604020202020204" pitchFamily="34" charset="0"/>
                <a:cs typeface="Arial" panose="020B0604020202020204" pitchFamily="34" charset="0"/>
              </a:rPr>
              <a:t>3 John		85 AD</a:t>
            </a:r>
          </a:p>
          <a:p>
            <a:r>
              <a:rPr lang="en-US" sz="1600" b="1" dirty="0">
                <a:latin typeface="Arial" panose="020B0604020202020204" pitchFamily="34" charset="0"/>
                <a:cs typeface="Arial" panose="020B0604020202020204" pitchFamily="34" charset="0"/>
              </a:rPr>
              <a:t>Revelation	95 AD</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1E2DC5-378E-854C-A332-707165DEEF17}"/>
              </a:ext>
            </a:extLst>
          </p:cNvPr>
          <p:cNvSpPr txBox="1"/>
          <p:nvPr/>
        </p:nvSpPr>
        <p:spPr>
          <a:xfrm>
            <a:off x="457200" y="1143000"/>
            <a:ext cx="695960" cy="2648802"/>
          </a:xfrm>
          <a:prstGeom prst="rect">
            <a:avLst/>
          </a:prstGeom>
          <a:solidFill>
            <a:schemeClr val="tx1"/>
          </a:solidFill>
        </p:spPr>
        <p:txBody>
          <a:bodyPr vert="wordArtVert" wrap="none" rtlCol="0">
            <a:spAutoFit/>
          </a:bodyPr>
          <a:lstStyle/>
          <a:p>
            <a:r>
              <a:rPr lang="en-US" sz="2800" dirty="0">
                <a:solidFill>
                  <a:schemeClr val="bg1"/>
                </a:solidFill>
              </a:rPr>
              <a:t>CANON</a:t>
            </a:r>
          </a:p>
        </p:txBody>
      </p:sp>
      <p:sp>
        <p:nvSpPr>
          <p:cNvPr id="6" name="TextBox 5">
            <a:extLst>
              <a:ext uri="{FF2B5EF4-FFF2-40B4-BE49-F238E27FC236}">
                <a16:creationId xmlns:a16="http://schemas.microsoft.com/office/drawing/2014/main" id="{C9AE2C7E-A03C-4E48-A232-60C14185D943}"/>
              </a:ext>
            </a:extLst>
          </p:cNvPr>
          <p:cNvSpPr txBox="1"/>
          <p:nvPr/>
        </p:nvSpPr>
        <p:spPr>
          <a:xfrm>
            <a:off x="4572000" y="125290"/>
            <a:ext cx="695960" cy="6725111"/>
          </a:xfrm>
          <a:prstGeom prst="rect">
            <a:avLst/>
          </a:prstGeom>
          <a:solidFill>
            <a:schemeClr val="tx1"/>
          </a:solidFill>
        </p:spPr>
        <p:txBody>
          <a:bodyPr vert="wordArtVert" wrap="none" rtlCol="0">
            <a:spAutoFit/>
          </a:bodyPr>
          <a:lstStyle/>
          <a:p>
            <a:r>
              <a:rPr lang="en-US" sz="2800" dirty="0">
                <a:solidFill>
                  <a:schemeClr val="bg1"/>
                </a:solidFill>
              </a:rPr>
              <a:t>CHRONOLOGICAL</a:t>
            </a:r>
          </a:p>
        </p:txBody>
      </p:sp>
      <p:sp>
        <p:nvSpPr>
          <p:cNvPr id="7" name="TextBox 6">
            <a:extLst>
              <a:ext uri="{FF2B5EF4-FFF2-40B4-BE49-F238E27FC236}">
                <a16:creationId xmlns:a16="http://schemas.microsoft.com/office/drawing/2014/main" id="{63FA542F-8C30-4545-95F1-978F95B0399D}"/>
              </a:ext>
            </a:extLst>
          </p:cNvPr>
          <p:cNvSpPr txBox="1"/>
          <p:nvPr/>
        </p:nvSpPr>
        <p:spPr>
          <a:xfrm>
            <a:off x="-2895600" y="4419600"/>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03A6B7C7-9372-A14C-95C6-401571F2815C}"/>
              </a:ext>
            </a:extLst>
          </p:cNvPr>
          <p:cNvSpPr txBox="1"/>
          <p:nvPr/>
        </p:nvSpPr>
        <p:spPr>
          <a:xfrm>
            <a:off x="29372" y="5780782"/>
            <a:ext cx="1242060" cy="1077218"/>
          </a:xfrm>
          <a:prstGeom prst="rect">
            <a:avLst/>
          </a:prstGeom>
          <a:noFill/>
        </p:spPr>
        <p:txBody>
          <a:bodyPr wrap="square" rtlCol="0">
            <a:spAutoFit/>
          </a:bodyPr>
          <a:lstStyle/>
          <a:p>
            <a:r>
              <a:rPr lang="en-US" sz="1600" i="1" dirty="0"/>
              <a:t>*From Hester, Heart of NT History</a:t>
            </a:r>
          </a:p>
        </p:txBody>
      </p:sp>
    </p:spTree>
    <p:extLst>
      <p:ext uri="{BB962C8B-B14F-4D97-AF65-F5344CB8AC3E}">
        <p14:creationId xmlns:p14="http://schemas.microsoft.com/office/powerpoint/2010/main" val="2956930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8D11-4B4A-7F4F-87FA-29D802DEF44D}"/>
              </a:ext>
            </a:extLst>
          </p:cNvPr>
          <p:cNvSpPr>
            <a:spLocks noGrp="1"/>
          </p:cNvSpPr>
          <p:nvPr>
            <p:ph type="title"/>
          </p:nvPr>
        </p:nvSpPr>
        <p:spPr/>
        <p:txBody>
          <a:bodyPr>
            <a:normAutofit/>
          </a:bodyPr>
          <a:lstStyle/>
          <a:p>
            <a:r>
              <a:rPr lang="en-US" sz="3200" dirty="0"/>
              <a:t>About the New Testament  “Canon”</a:t>
            </a:r>
          </a:p>
        </p:txBody>
      </p:sp>
      <p:sp>
        <p:nvSpPr>
          <p:cNvPr id="3" name="Content Placeholder 2">
            <a:extLst>
              <a:ext uri="{FF2B5EF4-FFF2-40B4-BE49-F238E27FC236}">
                <a16:creationId xmlns:a16="http://schemas.microsoft.com/office/drawing/2014/main" id="{D084CC27-97BF-3748-B3CC-461AF0B630A5}"/>
              </a:ext>
            </a:extLst>
          </p:cNvPr>
          <p:cNvSpPr>
            <a:spLocks noGrp="1"/>
          </p:cNvSpPr>
          <p:nvPr>
            <p:ph idx="1"/>
          </p:nvPr>
        </p:nvSpPr>
        <p:spPr>
          <a:xfrm>
            <a:off x="0" y="1676399"/>
            <a:ext cx="9144000" cy="5103019"/>
          </a:xfrm>
        </p:spPr>
        <p:txBody>
          <a:bodyPr/>
          <a:lstStyle/>
          <a:p>
            <a:pPr marL="118872" indent="0">
              <a:buNone/>
            </a:pPr>
            <a:r>
              <a:rPr lang="en-US" sz="2400" dirty="0"/>
              <a:t>The list of books which are recognized as inspired and authoritative. </a:t>
            </a:r>
          </a:p>
          <a:p>
            <a:pPr marL="118872" indent="0">
              <a:buNone/>
            </a:pPr>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CA80445A-2EA1-FA4B-9E8F-738F634D433B}"/>
              </a:ext>
            </a:extLst>
          </p:cNvPr>
          <p:cNvSpPr txBox="1"/>
          <p:nvPr/>
        </p:nvSpPr>
        <p:spPr>
          <a:xfrm>
            <a:off x="91476" y="3096986"/>
            <a:ext cx="1554732" cy="1754326"/>
          </a:xfrm>
          <a:prstGeom prst="rect">
            <a:avLst/>
          </a:prstGeom>
          <a:noFill/>
          <a:ln>
            <a:solidFill>
              <a:schemeClr val="tx1"/>
            </a:solidFill>
          </a:ln>
        </p:spPr>
        <p:txBody>
          <a:bodyPr wrap="square" rtlCol="0">
            <a:spAutoFit/>
          </a:bodyPr>
          <a:lstStyle/>
          <a:p>
            <a:r>
              <a:rPr lang="en-US" b="1" u="sng" dirty="0"/>
              <a:t>Gospels</a:t>
            </a:r>
            <a:r>
              <a:rPr lang="en-US" dirty="0"/>
              <a:t> (4)</a:t>
            </a:r>
            <a:endParaRPr lang="en-US" b="1" u="sng" dirty="0"/>
          </a:p>
          <a:p>
            <a:r>
              <a:rPr lang="en-US" dirty="0"/>
              <a:t>Matthew </a:t>
            </a:r>
          </a:p>
          <a:p>
            <a:r>
              <a:rPr lang="en-US" dirty="0"/>
              <a:t>Mark </a:t>
            </a:r>
          </a:p>
          <a:p>
            <a:r>
              <a:rPr lang="en-US" dirty="0"/>
              <a:t>Luke</a:t>
            </a:r>
          </a:p>
          <a:p>
            <a:r>
              <a:rPr lang="en-US" dirty="0"/>
              <a:t>John</a:t>
            </a:r>
          </a:p>
          <a:p>
            <a:endParaRPr lang="en-US" dirty="0"/>
          </a:p>
        </p:txBody>
      </p:sp>
      <p:sp>
        <p:nvSpPr>
          <p:cNvPr id="7" name="TextBox 6">
            <a:extLst>
              <a:ext uri="{FF2B5EF4-FFF2-40B4-BE49-F238E27FC236}">
                <a16:creationId xmlns:a16="http://schemas.microsoft.com/office/drawing/2014/main" id="{045F3FC1-D6CA-5848-8695-40847539D854}"/>
              </a:ext>
            </a:extLst>
          </p:cNvPr>
          <p:cNvSpPr txBox="1"/>
          <p:nvPr/>
        </p:nvSpPr>
        <p:spPr>
          <a:xfrm>
            <a:off x="1757221" y="3096986"/>
            <a:ext cx="1082169" cy="923330"/>
          </a:xfrm>
          <a:prstGeom prst="rect">
            <a:avLst/>
          </a:prstGeom>
          <a:noFill/>
          <a:ln>
            <a:solidFill>
              <a:schemeClr val="tx1"/>
            </a:solidFill>
          </a:ln>
        </p:spPr>
        <p:txBody>
          <a:bodyPr wrap="square" rtlCol="0">
            <a:spAutoFit/>
          </a:bodyPr>
          <a:lstStyle/>
          <a:p>
            <a:r>
              <a:rPr lang="en-US" b="1" u="sng" dirty="0"/>
              <a:t>Acts </a:t>
            </a:r>
            <a:r>
              <a:rPr lang="en-US" u="sng" dirty="0"/>
              <a:t>(1)</a:t>
            </a:r>
          </a:p>
          <a:p>
            <a:r>
              <a:rPr lang="en-US" dirty="0"/>
              <a:t>Book of History</a:t>
            </a:r>
          </a:p>
        </p:txBody>
      </p:sp>
      <p:sp>
        <p:nvSpPr>
          <p:cNvPr id="8" name="TextBox 7">
            <a:extLst>
              <a:ext uri="{FF2B5EF4-FFF2-40B4-BE49-F238E27FC236}">
                <a16:creationId xmlns:a16="http://schemas.microsoft.com/office/drawing/2014/main" id="{05D71320-4DAB-2441-9D73-DC75850A5117}"/>
              </a:ext>
            </a:extLst>
          </p:cNvPr>
          <p:cNvSpPr txBox="1"/>
          <p:nvPr/>
        </p:nvSpPr>
        <p:spPr>
          <a:xfrm>
            <a:off x="2914174" y="3099988"/>
            <a:ext cx="2025683" cy="3139321"/>
          </a:xfrm>
          <a:prstGeom prst="rect">
            <a:avLst/>
          </a:prstGeom>
          <a:noFill/>
          <a:ln>
            <a:solidFill>
              <a:schemeClr val="tx1"/>
            </a:solidFill>
          </a:ln>
        </p:spPr>
        <p:txBody>
          <a:bodyPr wrap="none" rtlCol="0">
            <a:spAutoFit/>
          </a:bodyPr>
          <a:lstStyle/>
          <a:p>
            <a:r>
              <a:rPr lang="en-US" b="1" u="sng" dirty="0"/>
              <a:t>Letters of Paul</a:t>
            </a:r>
            <a:r>
              <a:rPr lang="en-US" dirty="0"/>
              <a:t> (13)</a:t>
            </a:r>
            <a:endParaRPr lang="en-US" b="1" u="sng" dirty="0"/>
          </a:p>
          <a:p>
            <a:r>
              <a:rPr lang="en-US" dirty="0"/>
              <a:t>Thessalonians (2)</a:t>
            </a:r>
          </a:p>
          <a:p>
            <a:r>
              <a:rPr lang="en-US" dirty="0"/>
              <a:t>Corinthians (2)</a:t>
            </a:r>
          </a:p>
          <a:p>
            <a:r>
              <a:rPr lang="en-US" dirty="0"/>
              <a:t>Romans</a:t>
            </a:r>
          </a:p>
          <a:p>
            <a:r>
              <a:rPr lang="en-US" dirty="0"/>
              <a:t>Galatians </a:t>
            </a:r>
          </a:p>
          <a:p>
            <a:r>
              <a:rPr lang="en-US" dirty="0"/>
              <a:t>Philippians</a:t>
            </a:r>
          </a:p>
          <a:p>
            <a:r>
              <a:rPr lang="en-US" dirty="0"/>
              <a:t>Philemon</a:t>
            </a:r>
          </a:p>
          <a:p>
            <a:r>
              <a:rPr lang="en-US" dirty="0"/>
              <a:t>Ephesians</a:t>
            </a:r>
          </a:p>
          <a:p>
            <a:r>
              <a:rPr lang="en-US" dirty="0"/>
              <a:t>Colossians</a:t>
            </a:r>
          </a:p>
          <a:p>
            <a:r>
              <a:rPr lang="en-US" dirty="0"/>
              <a:t>Timothy (2)</a:t>
            </a:r>
          </a:p>
          <a:p>
            <a:r>
              <a:rPr lang="en-US" dirty="0"/>
              <a:t>Titus</a:t>
            </a:r>
          </a:p>
        </p:txBody>
      </p:sp>
      <p:sp>
        <p:nvSpPr>
          <p:cNvPr id="9" name="TextBox 8">
            <a:extLst>
              <a:ext uri="{FF2B5EF4-FFF2-40B4-BE49-F238E27FC236}">
                <a16:creationId xmlns:a16="http://schemas.microsoft.com/office/drawing/2014/main" id="{134057AB-E90B-2A4C-83A1-A9BE516C2B8D}"/>
              </a:ext>
            </a:extLst>
          </p:cNvPr>
          <p:cNvSpPr txBox="1"/>
          <p:nvPr/>
        </p:nvSpPr>
        <p:spPr>
          <a:xfrm>
            <a:off x="5014641" y="3096986"/>
            <a:ext cx="2116849" cy="1754326"/>
          </a:xfrm>
          <a:prstGeom prst="rect">
            <a:avLst/>
          </a:prstGeom>
          <a:noFill/>
          <a:ln>
            <a:solidFill>
              <a:schemeClr val="tx1"/>
            </a:solidFill>
          </a:ln>
        </p:spPr>
        <p:txBody>
          <a:bodyPr wrap="square" rtlCol="0">
            <a:spAutoFit/>
          </a:bodyPr>
          <a:lstStyle/>
          <a:p>
            <a:r>
              <a:rPr lang="en-US" b="1" u="sng" dirty="0"/>
              <a:t>General Letters</a:t>
            </a:r>
            <a:r>
              <a:rPr lang="en-US" b="1" dirty="0"/>
              <a:t> </a:t>
            </a:r>
            <a:r>
              <a:rPr lang="en-US" dirty="0"/>
              <a:t>(8)</a:t>
            </a:r>
          </a:p>
          <a:p>
            <a:r>
              <a:rPr lang="en-US" dirty="0"/>
              <a:t>James</a:t>
            </a:r>
          </a:p>
          <a:p>
            <a:r>
              <a:rPr lang="en-US" dirty="0"/>
              <a:t>1 &amp; 2 Peter</a:t>
            </a:r>
          </a:p>
          <a:p>
            <a:r>
              <a:rPr lang="en-US" dirty="0"/>
              <a:t>1,2, 3 John </a:t>
            </a:r>
          </a:p>
          <a:p>
            <a:r>
              <a:rPr lang="en-US" dirty="0"/>
              <a:t>Jude</a:t>
            </a:r>
          </a:p>
          <a:p>
            <a:r>
              <a:rPr lang="en-US" b="1" dirty="0"/>
              <a:t>Hebrews</a:t>
            </a:r>
          </a:p>
        </p:txBody>
      </p:sp>
      <p:sp>
        <p:nvSpPr>
          <p:cNvPr id="10" name="TextBox 9">
            <a:extLst>
              <a:ext uri="{FF2B5EF4-FFF2-40B4-BE49-F238E27FC236}">
                <a16:creationId xmlns:a16="http://schemas.microsoft.com/office/drawing/2014/main" id="{BC2F2823-52DA-514C-81EE-9121E799D0F7}"/>
              </a:ext>
            </a:extLst>
          </p:cNvPr>
          <p:cNvSpPr txBox="1"/>
          <p:nvPr/>
        </p:nvSpPr>
        <p:spPr>
          <a:xfrm>
            <a:off x="7183260" y="3088165"/>
            <a:ext cx="1743123" cy="646331"/>
          </a:xfrm>
          <a:prstGeom prst="rect">
            <a:avLst/>
          </a:prstGeom>
          <a:noFill/>
          <a:ln>
            <a:solidFill>
              <a:schemeClr val="tx1"/>
            </a:solidFill>
          </a:ln>
        </p:spPr>
        <p:txBody>
          <a:bodyPr wrap="square" rtlCol="0">
            <a:spAutoFit/>
          </a:bodyPr>
          <a:lstStyle/>
          <a:p>
            <a:r>
              <a:rPr lang="en-US" b="1" u="sng" dirty="0"/>
              <a:t>Apocalyptic </a:t>
            </a:r>
            <a:r>
              <a:rPr lang="en-US" dirty="0"/>
              <a:t>(1)</a:t>
            </a:r>
          </a:p>
          <a:p>
            <a:r>
              <a:rPr lang="en-US" dirty="0"/>
              <a:t>Revelation</a:t>
            </a:r>
          </a:p>
        </p:txBody>
      </p:sp>
      <p:sp>
        <p:nvSpPr>
          <p:cNvPr id="11" name="TextBox 10">
            <a:extLst>
              <a:ext uri="{FF2B5EF4-FFF2-40B4-BE49-F238E27FC236}">
                <a16:creationId xmlns:a16="http://schemas.microsoft.com/office/drawing/2014/main" id="{098642B6-6552-4740-8F29-66F51538197E}"/>
              </a:ext>
            </a:extLst>
          </p:cNvPr>
          <p:cNvSpPr txBox="1"/>
          <p:nvPr/>
        </p:nvSpPr>
        <p:spPr>
          <a:xfrm>
            <a:off x="2667000" y="2466689"/>
            <a:ext cx="2829621" cy="523220"/>
          </a:xfrm>
          <a:prstGeom prst="rect">
            <a:avLst/>
          </a:prstGeom>
          <a:noFill/>
        </p:spPr>
        <p:txBody>
          <a:bodyPr wrap="none" rtlCol="0">
            <a:spAutoFit/>
          </a:bodyPr>
          <a:lstStyle/>
          <a:p>
            <a:r>
              <a:rPr lang="en-US" sz="2800" dirty="0">
                <a:latin typeface="Aharoni" panose="02010803020104030203" pitchFamily="2" charset="-79"/>
                <a:cs typeface="Aharoni" panose="02010803020104030203" pitchFamily="2" charset="-79"/>
              </a:rPr>
              <a:t>FIVE DIVISIONS</a:t>
            </a:r>
          </a:p>
        </p:txBody>
      </p:sp>
    </p:spTree>
    <p:extLst>
      <p:ext uri="{BB962C8B-B14F-4D97-AF65-F5344CB8AC3E}">
        <p14:creationId xmlns:p14="http://schemas.microsoft.com/office/powerpoint/2010/main" val="412824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6119D-5496-4944-995D-484C0BE23090}"/>
              </a:ext>
            </a:extLst>
          </p:cNvPr>
          <p:cNvSpPr>
            <a:spLocks noGrp="1"/>
          </p:cNvSpPr>
          <p:nvPr>
            <p:ph type="title"/>
          </p:nvPr>
        </p:nvSpPr>
        <p:spPr/>
        <p:txBody>
          <a:bodyPr>
            <a:normAutofit/>
          </a:bodyPr>
          <a:lstStyle/>
          <a:p>
            <a:r>
              <a:rPr lang="en-US" sz="2800" dirty="0"/>
              <a:t>FROM THE NARRATED BIBLE</a:t>
            </a:r>
            <a:r>
              <a:rPr lang="en-US" sz="3200" dirty="0"/>
              <a:t>, </a:t>
            </a:r>
            <a:r>
              <a:rPr lang="en-US" sz="1600" dirty="0"/>
              <a:t>F. LaGard Smith, </a:t>
            </a:r>
            <a:r>
              <a:rPr lang="en-US" sz="1600" i="1" dirty="0"/>
              <a:t>page 1640</a:t>
            </a:r>
          </a:p>
        </p:txBody>
      </p:sp>
      <p:sp>
        <p:nvSpPr>
          <p:cNvPr id="3" name="Content Placeholder 2">
            <a:extLst>
              <a:ext uri="{FF2B5EF4-FFF2-40B4-BE49-F238E27FC236}">
                <a16:creationId xmlns:a16="http://schemas.microsoft.com/office/drawing/2014/main" id="{5569341E-A26B-9B4A-AF06-C2E674F84DBF}"/>
              </a:ext>
            </a:extLst>
          </p:cNvPr>
          <p:cNvSpPr>
            <a:spLocks noGrp="1"/>
          </p:cNvSpPr>
          <p:nvPr>
            <p:ph idx="1"/>
          </p:nvPr>
        </p:nvSpPr>
        <p:spPr>
          <a:xfrm>
            <a:off x="152400" y="1446276"/>
            <a:ext cx="8839200" cy="5181600"/>
          </a:xfrm>
        </p:spPr>
        <p:txBody>
          <a:bodyPr>
            <a:normAutofit lnSpcReduction="10000"/>
          </a:bodyPr>
          <a:lstStyle/>
          <a:p>
            <a:pPr marL="118872" indent="0">
              <a:buNone/>
            </a:pPr>
            <a:r>
              <a:rPr lang="en-US" sz="2000" dirty="0"/>
              <a:t>“The writing traditionally referred to as the letter to the Hebrews take that designation from the fact that it is undoubtedly directed toward Christians having a Jewish background.  However, the exact location of those particular Jewish Christians is nowhere indicated.  Although many have attributed the writings to Paul there is reason to believe that it was written between A.D. 65 and A.D.  70, sometime after Paul’s death, but prior to the destruction of the temple, when Jerusalem was sacked.  One indication that the writing may have occurred after Paul’s death is a reference to to the release of Timothy.  Neither in the historical record nor in any of Paul’s letters is there any indication that Timothy was ever imprisoned.  It is quite possible that, if Timothy had traveled to Rome to be with Paul, as Paul had urged him to do, Timothy himself might have been imprisoned  at that time or shortly after….Whoever wrote the letter, the letter reveals that the author is personally acquainted with those to whom he is writing and is familiar with the persecution they are enduring.  </a:t>
            </a:r>
            <a:r>
              <a:rPr lang="en-US" sz="2000" b="1" dirty="0"/>
              <a:t>Obviously, having that suffering in mind, and with an awareness that many of the Jewish Christians are being urged to to return to Judaism, the writer  sets forth a tremendous defense of the Christian’s faith, drawing forcefully from a Jewish context in urging continued faith in Jesus as the Christ (the anointed One)</a:t>
            </a:r>
            <a:r>
              <a:rPr lang="en-US" sz="2000" dirty="0"/>
              <a:t>."</a:t>
            </a:r>
          </a:p>
        </p:txBody>
      </p:sp>
    </p:spTree>
    <p:extLst>
      <p:ext uri="{BB962C8B-B14F-4D97-AF65-F5344CB8AC3E}">
        <p14:creationId xmlns:p14="http://schemas.microsoft.com/office/powerpoint/2010/main" val="980101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5934A-A185-234F-B6F8-EACACF3029E5}"/>
              </a:ext>
            </a:extLst>
          </p:cNvPr>
          <p:cNvSpPr>
            <a:spLocks noGrp="1"/>
          </p:cNvSpPr>
          <p:nvPr>
            <p:ph type="title"/>
          </p:nvPr>
        </p:nvSpPr>
        <p:spPr/>
        <p:txBody>
          <a:bodyPr>
            <a:normAutofit/>
          </a:bodyPr>
          <a:lstStyle/>
          <a:p>
            <a:r>
              <a:rPr lang="en-US" sz="3200" dirty="0"/>
              <a:t>Introduction</a:t>
            </a:r>
          </a:p>
        </p:txBody>
      </p:sp>
      <p:sp>
        <p:nvSpPr>
          <p:cNvPr id="3" name="Content Placeholder 2">
            <a:extLst>
              <a:ext uri="{FF2B5EF4-FFF2-40B4-BE49-F238E27FC236}">
                <a16:creationId xmlns:a16="http://schemas.microsoft.com/office/drawing/2014/main" id="{66929CD7-8419-3B47-A112-2E80947CF859}"/>
              </a:ext>
            </a:extLst>
          </p:cNvPr>
          <p:cNvSpPr>
            <a:spLocks noGrp="1"/>
          </p:cNvSpPr>
          <p:nvPr>
            <p:ph idx="1"/>
          </p:nvPr>
        </p:nvSpPr>
        <p:spPr>
          <a:xfrm>
            <a:off x="152400" y="1600200"/>
            <a:ext cx="8839200" cy="4800601"/>
          </a:xfrm>
        </p:spPr>
        <p:txBody>
          <a:bodyPr>
            <a:normAutofit lnSpcReduction="10000"/>
          </a:bodyPr>
          <a:lstStyle/>
          <a:p>
            <a:pPr marL="118872" indent="0">
              <a:buNone/>
            </a:pPr>
            <a:r>
              <a:rPr lang="en-US" sz="2200" dirty="0"/>
              <a:t>“The Epistle to the Hebrews is peculiar and distinct in the fact that it is not in the class of the general epistles of the New Testament, but is given as a summary of the transition from the Old Testament to the New.  From the viewpoint of its doctrinal  contribution to the New Testament scriptures, it is without a rival among the books of the New Testament.  It shows that the change from the Old Covenant to the New Covenant was prefigured and prophesied in the Old Testament, particularly the change to a new priesthood, a new sacrifice, a new sanctuary, as a part of that New Covenant.  </a:t>
            </a:r>
            <a:r>
              <a:rPr lang="en-US" sz="2200" b="1" dirty="0"/>
              <a:t>Nowhere in all the New Testament writings is the contrast between the  Old Testament and the New made more vivid or marked out any more definitely</a:t>
            </a:r>
            <a:r>
              <a:rPr lang="en-US" sz="2200" dirty="0"/>
              <a:t>.  This epistle needs, therefore, very careful study and consideration in order that we may be able, through it, to come to a better understanding of the place and purpose of both covenants and the differences between them” </a:t>
            </a:r>
            <a:r>
              <a:rPr lang="en-US" sz="2000" dirty="0"/>
              <a:t>---   </a:t>
            </a:r>
            <a:r>
              <a:rPr lang="en-US" sz="1600" dirty="0"/>
              <a:t>Roy E. Cogdill, The New Testament Book By Book, page 123</a:t>
            </a:r>
          </a:p>
        </p:txBody>
      </p:sp>
    </p:spTree>
    <p:extLst>
      <p:ext uri="{BB962C8B-B14F-4D97-AF65-F5344CB8AC3E}">
        <p14:creationId xmlns:p14="http://schemas.microsoft.com/office/powerpoint/2010/main" val="2722636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DAE7C-BF4E-7841-83CC-3EFF6F64DF03}"/>
              </a:ext>
            </a:extLst>
          </p:cNvPr>
          <p:cNvSpPr>
            <a:spLocks noGrp="1"/>
          </p:cNvSpPr>
          <p:nvPr>
            <p:ph type="title"/>
          </p:nvPr>
        </p:nvSpPr>
        <p:spPr/>
        <p:txBody>
          <a:bodyPr>
            <a:normAutofit/>
          </a:bodyPr>
          <a:lstStyle/>
          <a:p>
            <a:r>
              <a:rPr lang="en-US" sz="3200" dirty="0"/>
              <a:t>Introduction </a:t>
            </a:r>
          </a:p>
        </p:txBody>
      </p:sp>
      <p:sp>
        <p:nvSpPr>
          <p:cNvPr id="3" name="Content Placeholder 2">
            <a:extLst>
              <a:ext uri="{FF2B5EF4-FFF2-40B4-BE49-F238E27FC236}">
                <a16:creationId xmlns:a16="http://schemas.microsoft.com/office/drawing/2014/main" id="{8F256EDA-AB3D-D842-A0D2-2661A6031CF1}"/>
              </a:ext>
            </a:extLst>
          </p:cNvPr>
          <p:cNvSpPr>
            <a:spLocks noGrp="1"/>
          </p:cNvSpPr>
          <p:nvPr>
            <p:ph idx="1"/>
          </p:nvPr>
        </p:nvSpPr>
        <p:spPr/>
        <p:txBody>
          <a:bodyPr>
            <a:normAutofit/>
          </a:bodyPr>
          <a:lstStyle/>
          <a:p>
            <a:pPr marL="118872" indent="0">
              <a:buNone/>
            </a:pPr>
            <a:r>
              <a:rPr lang="en-US" sz="2400" dirty="0"/>
              <a:t>”</a:t>
            </a:r>
            <a:r>
              <a:rPr lang="en-US" sz="2400" i="1" dirty="0"/>
              <a:t>The superiority of Jesus Christ </a:t>
            </a:r>
            <a:r>
              <a:rPr lang="en-US" sz="2400" dirty="0"/>
              <a:t>is clearly impressed upon every reader.  Christ is God’s spokesman to us in these last days, and in that He is God’s Son, He is superior to Moses, 1:1-4:11.  As high priest after the order of Melchizedek, Christ is superior to the Levitical priesthood, 4:12-7:28.  The relationship between the old and the new covenants is explained, and Christ is magnified as the mediator of a </a:t>
            </a:r>
            <a:r>
              <a:rPr lang="en-US" sz="2400" b="1" i="1" dirty="0"/>
              <a:t>better </a:t>
            </a:r>
            <a:r>
              <a:rPr lang="en-US" sz="2400" dirty="0"/>
              <a:t>covenant established upon </a:t>
            </a:r>
            <a:r>
              <a:rPr lang="en-US" sz="2400" b="1" i="1" dirty="0"/>
              <a:t>better</a:t>
            </a:r>
            <a:r>
              <a:rPr lang="en-US" sz="2400" dirty="0"/>
              <a:t> promises, 8:1-10:39.  Finally, all Christians are exhorted to look at Jesus, the author and finisher of our faith, 11:1 -13:25.”</a:t>
            </a:r>
            <a:r>
              <a:rPr lang="en-US" sz="2000" dirty="0"/>
              <a:t> </a:t>
            </a:r>
            <a:r>
              <a:rPr lang="en-US" sz="1600" dirty="0"/>
              <a:t>--- Robert Harkrider, Workbook Commentary Series, Hebrews, page 1.  </a:t>
            </a:r>
            <a:endParaRPr lang="en-US" sz="1600" i="1" dirty="0"/>
          </a:p>
        </p:txBody>
      </p:sp>
    </p:spTree>
    <p:extLst>
      <p:ext uri="{BB962C8B-B14F-4D97-AF65-F5344CB8AC3E}">
        <p14:creationId xmlns:p14="http://schemas.microsoft.com/office/powerpoint/2010/main" val="872811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Who wrote the book? </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152400" y="1600201"/>
            <a:ext cx="8839200" cy="4800600"/>
          </a:xfrm>
        </p:spPr>
        <p:txBody>
          <a:bodyPr>
            <a:normAutofit fontScale="92500" lnSpcReduction="10000"/>
          </a:bodyPr>
          <a:lstStyle/>
          <a:p>
            <a:pPr marL="118872" indent="0">
              <a:buNone/>
            </a:pPr>
            <a:r>
              <a:rPr lang="en-US" sz="2400" dirty="0"/>
              <a:t>Much about Hebrews remains shrouded in mystery.  We’re not sure who wrote it or when it was written.  Nor can we say to whom it was written.  In Lenski’s commentary he appropriately says, “Who wrote the epistle in truth God alone knows.”  Several theories regarding the author’s identity have been proposed over the years, but all of them contain significant problems.  Many contend it was Paul who wrote the book because of his scholarship regarding Jewish law.  If he did, it would be the only epistle that does not open with him referring to himself.  Others believe it was Barnabas, or Apollos.  We simply do not know.  The mention of Timothy in 13:23 and the inference to their traveling to see the recipients is used by apologists for Pauline authorship.  Others point to 13:3 and the author’s imprisonment as evidence (10:34; 13:18-19, 23).  The arguments are endless.  Whoever it was they had awareness of the conditions going on among the recipients and they obviously were aware of him (13:18-19).  </a:t>
            </a:r>
          </a:p>
        </p:txBody>
      </p:sp>
    </p:spTree>
    <p:extLst>
      <p:ext uri="{BB962C8B-B14F-4D97-AF65-F5344CB8AC3E}">
        <p14:creationId xmlns:p14="http://schemas.microsoft.com/office/powerpoint/2010/main" val="11610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7687</TotalTime>
  <Words>5259</Words>
  <Application>Microsoft Macintosh PowerPoint</Application>
  <PresentationFormat>On-screen Show (4:3)</PresentationFormat>
  <Paragraphs>410</Paragraphs>
  <Slides>24</Slides>
  <Notes>22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Abadi MT Condensed Extra Bold</vt:lpstr>
      <vt:lpstr>Aharoni</vt:lpstr>
      <vt:lpstr>Arial</vt:lpstr>
      <vt:lpstr>Arial Black</vt:lpstr>
      <vt:lpstr>Calibri</vt:lpstr>
      <vt:lpstr>Corbel</vt:lpstr>
      <vt:lpstr>Wingdings</vt:lpstr>
      <vt:lpstr>Wingdings 2</vt:lpstr>
      <vt:lpstr>Wingdings 3</vt:lpstr>
      <vt:lpstr>Module</vt:lpstr>
      <vt:lpstr>Symphony of the Scriptures</vt:lpstr>
      <vt:lpstr>Hebrews</vt:lpstr>
      <vt:lpstr>PowerPoint Presentation</vt:lpstr>
      <vt:lpstr>PowerPoint Presentation</vt:lpstr>
      <vt:lpstr>About the New Testament  “Canon”</vt:lpstr>
      <vt:lpstr>FROM THE NARRATED BIBLE, F. LaGard Smith, page 1640</vt:lpstr>
      <vt:lpstr>Introduction</vt:lpstr>
      <vt:lpstr>Introduction </vt:lpstr>
      <vt:lpstr>Who wrote the book? </vt:lpstr>
      <vt:lpstr>Arguments against Paul</vt:lpstr>
      <vt:lpstr>Arguments for Paul</vt:lpstr>
      <vt:lpstr>Arguments for Paul</vt:lpstr>
      <vt:lpstr>Where are we?</vt:lpstr>
      <vt:lpstr>To whom was it written? </vt:lpstr>
      <vt:lpstr>Why is Hebrews so important?</vt:lpstr>
      <vt:lpstr>What’s the point?</vt:lpstr>
      <vt:lpstr>How do I apply? </vt:lpstr>
      <vt:lpstr>PowerPoint Presentation</vt:lpstr>
      <vt:lpstr>Brief Outline (from McClister)</vt:lpstr>
      <vt:lpstr>PowerPoint Presentation</vt:lpstr>
      <vt:lpstr>PowerPoint Presentation</vt:lpstr>
      <vt:lpstr>PowerPoint Presentation</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109</cp:revision>
  <cp:lastPrinted>2022-06-15T16:12:22Z</cp:lastPrinted>
  <dcterms:created xsi:type="dcterms:W3CDTF">2010-11-07T11:38:16Z</dcterms:created>
  <dcterms:modified xsi:type="dcterms:W3CDTF">2022-12-26T14:41:09Z</dcterms:modified>
</cp:coreProperties>
</file>